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1" r:id="rId1"/>
    <p:sldMasterId id="2147483846" r:id="rId2"/>
  </p:sldMasterIdLst>
  <p:notesMasterIdLst>
    <p:notesMasterId r:id="rId49"/>
  </p:notesMasterIdLst>
  <p:handoutMasterIdLst>
    <p:handoutMasterId r:id="rId50"/>
  </p:handoutMasterIdLst>
  <p:sldIdLst>
    <p:sldId id="256" r:id="rId3"/>
    <p:sldId id="258" r:id="rId4"/>
    <p:sldId id="288" r:id="rId5"/>
    <p:sldId id="259" r:id="rId6"/>
    <p:sldId id="283" r:id="rId7"/>
    <p:sldId id="289" r:id="rId8"/>
    <p:sldId id="306" r:id="rId9"/>
    <p:sldId id="286" r:id="rId10"/>
    <p:sldId id="290" r:id="rId11"/>
    <p:sldId id="304" r:id="rId12"/>
    <p:sldId id="305" r:id="rId13"/>
    <p:sldId id="265" r:id="rId14"/>
    <p:sldId id="266" r:id="rId15"/>
    <p:sldId id="317" r:id="rId16"/>
    <p:sldId id="309" r:id="rId17"/>
    <p:sldId id="314" r:id="rId18"/>
    <p:sldId id="274" r:id="rId19"/>
    <p:sldId id="310" r:id="rId20"/>
    <p:sldId id="313" r:id="rId21"/>
    <p:sldId id="267" r:id="rId22"/>
    <p:sldId id="268" r:id="rId23"/>
    <p:sldId id="269" r:id="rId24"/>
    <p:sldId id="262" r:id="rId25"/>
    <p:sldId id="291" r:id="rId26"/>
    <p:sldId id="287" r:id="rId27"/>
    <p:sldId id="272" r:id="rId28"/>
    <p:sldId id="312" r:id="rId29"/>
    <p:sldId id="299" r:id="rId30"/>
    <p:sldId id="307" r:id="rId31"/>
    <p:sldId id="273" r:id="rId32"/>
    <p:sldId id="308" r:id="rId33"/>
    <p:sldId id="298" r:id="rId34"/>
    <p:sldId id="275" r:id="rId35"/>
    <p:sldId id="279" r:id="rId36"/>
    <p:sldId id="293" r:id="rId37"/>
    <p:sldId id="300" r:id="rId38"/>
    <p:sldId id="278" r:id="rId39"/>
    <p:sldId id="301" r:id="rId40"/>
    <p:sldId id="280" r:id="rId41"/>
    <p:sldId id="294" r:id="rId42"/>
    <p:sldId id="281" r:id="rId43"/>
    <p:sldId id="295" r:id="rId44"/>
    <p:sldId id="282" r:id="rId45"/>
    <p:sldId id="297" r:id="rId46"/>
    <p:sldId id="261" r:id="rId47"/>
    <p:sldId id="303" r:id="rId4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67" autoAdjust="0"/>
  </p:normalViewPr>
  <p:slideViewPr>
    <p:cSldViewPr snapToGrid="0">
      <p:cViewPr varScale="1">
        <p:scale>
          <a:sx n="96" d="100"/>
          <a:sy n="96" d="100"/>
        </p:scale>
        <p:origin x="354"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8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4B7AF7-A10A-ECA8-2BD0-C28C63C35016}"/>
              </a:ext>
            </a:extLst>
          </p:cNvPr>
          <p:cNvSpPr>
            <a:spLocks noGrp="1"/>
          </p:cNvSpPr>
          <p:nvPr>
            <p:ph type="hdr" sz="quarter"/>
          </p:nvPr>
        </p:nvSpPr>
        <p:spPr>
          <a:xfrm>
            <a:off x="0" y="0"/>
            <a:ext cx="3012001" cy="462721"/>
          </a:xfrm>
          <a:prstGeom prst="rect">
            <a:avLst/>
          </a:prstGeom>
        </p:spPr>
        <p:txBody>
          <a:bodyPr vert="horz" lIns="87490" tIns="43745" rIns="87490" bIns="43745" rtlCol="0"/>
          <a:lstStyle>
            <a:lvl1pPr algn="l">
              <a:defRPr sz="1100"/>
            </a:lvl1pPr>
          </a:lstStyle>
          <a:p>
            <a:endParaRPr lang="en-US"/>
          </a:p>
        </p:txBody>
      </p:sp>
      <p:sp>
        <p:nvSpPr>
          <p:cNvPr id="3" name="Date Placeholder 2">
            <a:extLst>
              <a:ext uri="{FF2B5EF4-FFF2-40B4-BE49-F238E27FC236}">
                <a16:creationId xmlns:a16="http://schemas.microsoft.com/office/drawing/2014/main" id="{00B90BC2-C4E3-9B95-3227-F6F11E6CB3E4}"/>
              </a:ext>
            </a:extLst>
          </p:cNvPr>
          <p:cNvSpPr>
            <a:spLocks noGrp="1"/>
          </p:cNvSpPr>
          <p:nvPr>
            <p:ph type="dt" sz="quarter" idx="1"/>
          </p:nvPr>
        </p:nvSpPr>
        <p:spPr>
          <a:xfrm>
            <a:off x="3936566" y="0"/>
            <a:ext cx="3012001" cy="462721"/>
          </a:xfrm>
          <a:prstGeom prst="rect">
            <a:avLst/>
          </a:prstGeom>
        </p:spPr>
        <p:txBody>
          <a:bodyPr vert="horz" lIns="87490" tIns="43745" rIns="87490" bIns="43745" rtlCol="0"/>
          <a:lstStyle>
            <a:lvl1pPr algn="r">
              <a:defRPr sz="1100"/>
            </a:lvl1pPr>
          </a:lstStyle>
          <a:p>
            <a:fld id="{F809A554-CEEB-4B56-AE0A-FC3CF9207A0C}" type="datetime1">
              <a:rPr lang="en-US" smtClean="0"/>
              <a:t>7/1/2025</a:t>
            </a:fld>
            <a:endParaRPr lang="en-US"/>
          </a:p>
        </p:txBody>
      </p:sp>
      <p:sp>
        <p:nvSpPr>
          <p:cNvPr id="4" name="Footer Placeholder 3">
            <a:extLst>
              <a:ext uri="{FF2B5EF4-FFF2-40B4-BE49-F238E27FC236}">
                <a16:creationId xmlns:a16="http://schemas.microsoft.com/office/drawing/2014/main" id="{ACB87C38-C2C1-4BE9-76EC-1AEDBFE2207F}"/>
              </a:ext>
            </a:extLst>
          </p:cNvPr>
          <p:cNvSpPr>
            <a:spLocks noGrp="1"/>
          </p:cNvSpPr>
          <p:nvPr>
            <p:ph type="ftr" sz="quarter" idx="2"/>
          </p:nvPr>
        </p:nvSpPr>
        <p:spPr>
          <a:xfrm>
            <a:off x="0" y="8773355"/>
            <a:ext cx="3012001" cy="462720"/>
          </a:xfrm>
          <a:prstGeom prst="rect">
            <a:avLst/>
          </a:prstGeom>
        </p:spPr>
        <p:txBody>
          <a:bodyPr vert="horz" lIns="87490" tIns="43745" rIns="87490" bIns="43745"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8C6DBD9D-AF54-3ECB-4830-B7A15B173E17}"/>
              </a:ext>
            </a:extLst>
          </p:cNvPr>
          <p:cNvSpPr>
            <a:spLocks noGrp="1"/>
          </p:cNvSpPr>
          <p:nvPr>
            <p:ph type="sldNum" sz="quarter" idx="3"/>
          </p:nvPr>
        </p:nvSpPr>
        <p:spPr>
          <a:xfrm>
            <a:off x="3936566" y="8773355"/>
            <a:ext cx="3012001" cy="462720"/>
          </a:xfrm>
          <a:prstGeom prst="rect">
            <a:avLst/>
          </a:prstGeom>
        </p:spPr>
        <p:txBody>
          <a:bodyPr vert="horz" lIns="87490" tIns="43745" rIns="87490" bIns="43745" rtlCol="0" anchor="b"/>
          <a:lstStyle>
            <a:lvl1pPr algn="r">
              <a:defRPr sz="1100"/>
            </a:lvl1pPr>
          </a:lstStyle>
          <a:p>
            <a:fld id="{43763E9F-6145-4DB8-A8F1-28642BC8A39A}" type="slidenum">
              <a:rPr lang="en-US" smtClean="0"/>
              <a:t>‹#›</a:t>
            </a:fld>
            <a:endParaRPr lang="en-US"/>
          </a:p>
        </p:txBody>
      </p:sp>
    </p:spTree>
    <p:extLst>
      <p:ext uri="{BB962C8B-B14F-4D97-AF65-F5344CB8AC3E}">
        <p14:creationId xmlns:p14="http://schemas.microsoft.com/office/powerpoint/2010/main" val="14807462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87" tIns="46244" rIns="92487" bIns="46244" rtlCol="0"/>
          <a:lstStyle>
            <a:lvl1pPr algn="r">
              <a:defRPr sz="1200"/>
            </a:lvl1pPr>
          </a:lstStyle>
          <a:p>
            <a:fld id="{6CCCEC6F-842D-4D35-840E-8ADB3E9CCDB4}" type="datetime1">
              <a:rPr lang="en-US" smtClean="0"/>
              <a:t>7/1/2025</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487" tIns="46244" rIns="92487" bIns="46244" rtlCol="0" anchor="b"/>
          <a:lstStyle>
            <a:lvl1pPr algn="r">
              <a:defRPr sz="1200"/>
            </a:lvl1pPr>
          </a:lstStyle>
          <a:p>
            <a:fld id="{E5C39E27-13DF-4E8E-9D3A-03E47D855A32}" type="slidenum">
              <a:rPr lang="en-US" smtClean="0"/>
              <a:t>‹#›</a:t>
            </a:fld>
            <a:endParaRPr lang="en-US"/>
          </a:p>
        </p:txBody>
      </p:sp>
    </p:spTree>
    <p:extLst>
      <p:ext uri="{BB962C8B-B14F-4D97-AF65-F5344CB8AC3E}">
        <p14:creationId xmlns:p14="http://schemas.microsoft.com/office/powerpoint/2010/main" val="15494693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414728EC-C40C-B75E-CCA8-68F03594A7E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8562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A4875745-20C9-F955-B2D8-B31FE32EDEB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06648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8F2F3A7F-BB55-6EB2-97A2-83CA8D3886C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278130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C91654F8-3AF2-C165-A1E8-4F06B3A9FD03}"/>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03913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6E970AC0-81BC-3520-0E80-0DFEE45900F9}"/>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26313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5E6EA-DB0A-765B-A3A0-5C403F83E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0F166-FE7E-529F-C864-FB91C1D57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67A35-C73A-E40F-C7C7-AC4C4CD889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8293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725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FD570-6CCB-0540-A479-7A3B2FF53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C5A40-0FBC-3DA1-91F8-D0E7D24AE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1DA14-2D3D-84E2-BA1E-B9DD79B2F4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659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790B73A2-CD0B-6A5E-ACF6-963A8DF118E3}"/>
              </a:ext>
            </a:extLst>
          </p:cNvPr>
          <p:cNvSpPr>
            <a:spLocks noGrp="1"/>
          </p:cNvSpPr>
          <p:nvPr>
            <p:ph type="body" sz="quarter" idx="3"/>
          </p:nvPr>
        </p:nvSpPr>
        <p:spPr/>
        <p:txBody>
          <a:bodyPr/>
          <a:lstStyle/>
          <a:p>
            <a:endParaRPr lang="en-US" b="1" dirty="0"/>
          </a:p>
        </p:txBody>
      </p:sp>
    </p:spTree>
    <p:extLst>
      <p:ext uri="{BB962C8B-B14F-4D97-AF65-F5344CB8AC3E}">
        <p14:creationId xmlns:p14="http://schemas.microsoft.com/office/powerpoint/2010/main" val="212877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F9995-F68E-0C32-2DD9-0A6C365C5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27A97-F6C8-550F-C43E-72387767AFB9}"/>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74BB317D-47DA-1E32-2288-45377B231F65}"/>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77671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EACEB-8222-1B2A-AE68-27EA9BC13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83C63-AB67-A210-88BC-651ACF3D5E11}"/>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8388AA8F-61ED-BAD0-5FD9-D1A994DD2E7C}"/>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4017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BC53521A-7F90-423D-F358-26D4DB11333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266646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5C5A4F90-03C2-7C4E-DC97-ACC76ED85A63}"/>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64214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439183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B7D4D27E-8B59-F13B-1C9A-1A913FB4A9E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655534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4DF37146-E33C-3187-73C8-E28E5C3943F5}"/>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58516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73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61760950-AA90-95D7-1957-C5FE4E6CDC7D}"/>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607183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4887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44BFC-E0BB-7E40-FFCD-6B48366EF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A003B-13D8-CCC0-E0DD-5A68CC7EAA23}"/>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61A6E587-1466-C272-3245-B51E9E75DE6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783007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BF07F608-B910-BAB3-F3E3-9CB0D0805FE3}"/>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913772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A48784E-348E-86D8-6B74-9A34F25E43A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99887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41AA9114-2A78-7084-C053-AE797B1D4DE8}"/>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926737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CBCA1CC5-8407-6FB5-86CB-3E9A86EBD54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019293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16A40098-66F9-D1F7-6B0B-89DDB0FB86A0}"/>
              </a:ext>
            </a:extLst>
          </p:cNvPr>
          <p:cNvSpPr>
            <a:spLocks noGrp="1"/>
          </p:cNvSpPr>
          <p:nvPr>
            <p:ph type="body" sz="quarter" idx="3"/>
          </p:nvPr>
        </p:nvSpPr>
        <p:spPr/>
        <p:txBody>
          <a:bodyPr/>
          <a:lstStyle/>
          <a:p>
            <a:endParaRPr lang="en-US" b="0" dirty="0"/>
          </a:p>
        </p:txBody>
      </p:sp>
    </p:spTree>
    <p:extLst>
      <p:ext uri="{BB962C8B-B14F-4D97-AF65-F5344CB8AC3E}">
        <p14:creationId xmlns:p14="http://schemas.microsoft.com/office/powerpoint/2010/main" val="3964937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2625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74F23862-FB17-269A-9DEB-E0577D8B016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93307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8752367A-E0FE-61D6-2362-74915973F6A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997734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2242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5840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4661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E7A8A13-44DE-5A39-D0A4-FDC6A4041F0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060352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8319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4FF7505-2DDE-A4DC-DA04-3BDB867E698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4226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4532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B6877142-57FE-FC2D-8458-B1E035254C28}"/>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95766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1133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8264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1BDCCE25-607F-04D2-CA00-E5327DB0A70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6321228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40D61F23-7781-2634-C83E-B9CEB97B057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30660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Tree>
    <p:extLst>
      <p:ext uri="{BB962C8B-B14F-4D97-AF65-F5344CB8AC3E}">
        <p14:creationId xmlns:p14="http://schemas.microsoft.com/office/powerpoint/2010/main" val="348985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57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14E7C555-AC65-53FA-9D6F-C85B4D93980E}"/>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52985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EA687ABA-F7BF-B188-DBB8-A262716BB2EE}"/>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78325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760AEE91-A07F-25A2-FF5C-F36B42B5DF95}"/>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418929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A7C8534C-CB4F-015B-F1E2-47B65CC6760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83878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F61F67-447A-483D-9F77-920D3958A838}" type="datetime1">
              <a:rPr lang="en-US" smtClean="0"/>
              <a:t>7/1/2025</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7781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55C2D-B0DE-4186-AFD2-541696598F35}"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0903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369A27-5433-4C3F-BE3A-73870E8488C2}"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9252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F510C3-9B77-42D7-8FCB-A1DE41EF030C}"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1309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9A468B9B-C70B-4F19-B301-13529B9E47B6}" type="datetime1">
              <a:rPr lang="en-US" smtClean="0"/>
              <a:t>7/1/2025</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8527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59E48-700D-4756-A3CA-3BC5474992C2}"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9526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0B95C9-4636-45C1-97BF-5610A54A4F58}"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591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E59E48-700D-4756-A3CA-3BC5474992C2}"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600833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E59E48-700D-4756-A3CA-3BC5474992C2}" type="datetime1">
              <a:rPr lang="en-US" smtClean="0"/>
              <a:t>7/1/2025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65975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0486B8-74EB-40FD-8172-017EC3F230E6}" type="datetime1">
              <a:rPr lang="en-US" smtClean="0"/>
              <a:t>7/1/2025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7054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75FFE-83AF-46A6-AE9C-3B6619C37ACE}" type="datetime1">
              <a:rPr lang="en-US" smtClean="0"/>
              <a:t>7/1/2025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49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00F23E-2335-4669-809A-84A2AF28EDB5}"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8420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59E48-700D-4756-A3CA-3BC5474992C2}"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711988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4FB0B4-BEDD-47B3-A1E2-579E114B0D11}"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8324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A4995-5DB9-43C8-BFA8-35721C3618E9}"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89972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59E48-700D-4756-A3CA-3BC5474992C2}"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5269323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59E48-700D-4756-A3CA-3BC5474992C2}"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1943509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59E48-700D-4756-A3CA-3BC5474992C2}"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8675182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7E59E48-700D-4756-A3CA-3BC5474992C2}" type="datetime1">
              <a:rPr lang="en-US" smtClean="0"/>
              <a:t>7/1/2025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7120162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F27A59E-0E24-4E81-A066-83AD4956CDB1}" type="datetime1">
              <a:rPr lang="en-US" smtClean="0"/>
              <a:t>7/1/2025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95980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59E48-700D-4756-A3CA-3BC5474992C2}"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7316735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59E48-700D-4756-A3CA-3BC5474992C2}"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9560047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FE0584-7EA4-41B7-91A2-E4BF0FDB7A2B}" type="datetime1">
              <a:rPr lang="en-US" smtClean="0"/>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7263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0C940A-3458-45BD-97E2-B0256A2B67BF}"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3575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3A4678-1579-400E-9310-CC8C78C7B8E3}" type="datetime1">
              <a:rPr lang="en-US" smtClean="0"/>
              <a:t>7/1/2025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48624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0175BC-55FC-4024-BAEB-BC9A7E0B104B}" type="datetime1">
              <a:rPr lang="en-US" smtClean="0"/>
              <a:t>7/1/2025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6530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4E275-153B-4CF2-9104-728FAC6E27A3}" type="datetime1">
              <a:rPr lang="en-US" smtClean="0"/>
              <a:t>7/1/2025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1300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EB6186-84F9-4ABE-90B5-DC5C761562FD}" type="datetime1">
              <a:rPr lang="en-US" smtClean="0"/>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003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6036470-349C-4D59-96E5-97A7F290530E}" type="datetime1">
              <a:rPr lang="en-US" smtClean="0"/>
              <a:t>7/1/2025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599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5.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4EF0FD5-0637-4E25-AB2C-0B4C61C90E81}" type="datetime1">
              <a:rPr lang="en-US" smtClean="0"/>
              <a:t>7/1/2025</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793954"/>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hf sldNum="0" hdr="0" ft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04EF0FD5-0637-4E25-AB2C-0B4C61C90E81}" type="datetime1">
              <a:rPr lang="en-US" smtClean="0"/>
              <a:t>7/1/2025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757886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reg.uga.edu/general-information/calendars/centralized-classroom-scheduling/"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hyperlink" Target="https://policy.uga.edu/policies/#/programs/rJEt0kqUT?expanded=&amp;bc=true&amp;bcCurrent=Scheduling%20Classes&amp;bcGroup=Classroom%20Management&amp;bcItemType=programs" TargetMode="External"/><Relationship Id="rId5" Type="http://schemas.openxmlformats.org/officeDocument/2006/relationships/hyperlink" Target="https://policy.uga.edu/policies/#/programs/rkG_j15LT?q=centralized%20classroom%20scheduling&amp;&amp;limit=20&amp;skip=0&amp;bc=true&amp;bcCurrent=Centralized%20Classroom%20and%20Event%20Scheduling&amp;bcItemType=programs"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hyperlink" Target="https://policy.uga.edu/policies/#/programs/rJEt0kqUT?expanded=&amp;bc=true&amp;bcCurrent=Scheduling%20Classes&amp;bcGroup=Classroom%20Management&amp;bcItemType=programs" TargetMode="External"/><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https://reg.uga.edu/general-information/daily-class-schedule-2026/"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hyperlink" Target="https://policy.uga.edu/policies/#/programs/rkG_j15LT?q=centralized%20classroom%20scheduling&amp;&amp;limit=20&amp;skip=0&amp;bc=true&amp;bcCurrent=Centralized%20Classroom%20and%20Event%20Scheduling&amp;bcItemType=program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hyperlink" Target="https://policy.uga.edu/policies/#/programs/rkG_j15LT?q=centralized%20classroom%20scheduling&amp;&amp;limit=20&amp;skip=0&amp;bc=true&amp;bcCurrent=Centralized%20Classroom%20and%20Event%20Scheduling&amp;bcItemType=program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hyperlink" Target="https://policy.uga.edu/policies/#/programs/rkG_j15LT?q=centralized%20classroom%20scheduling&amp;&amp;limit=20&amp;skip=0&amp;bc=true&amp;bcCurrent=Centralized%20Classroom%20and%20Event%20Scheduling&amp;bcItemType=program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reg.uga.edu/faculty-and-staff/centralized-classroom/" TargetMode="External"/><Relationship Id="rId4" Type="http://schemas.openxmlformats.org/officeDocument/2006/relationships/hyperlink" Target="https://policy.uga.edu/policies/#/programs/rkG_j15LT?bc=true&amp;bcCurrent=Centralized%20Classroom%20and%20Event%20Scheduling&amp;bcGroup=Classroom%20Management&amp;bcItemType=program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hyperlink" Target="https://reg.uga.edu/general-information/calendars/centralized-classroom-scheduling/"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mailto:regsupp@uga.edu" TargetMode="External"/><Relationship Id="rId4" Type="http://schemas.openxmlformats.org/officeDocument/2006/relationships/hyperlink" Target="https://connectuga.uga.edu/banner9/admin_training_module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reg.uga.edu/faculty-and-staff/centralized-classroom/forms/25LivePreference/"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3.wdp"/><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hyperlink" Target="https://freebie.photography/nature/slides/cloudy_blue_sky.ht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hyperlink" Target="https://policy.uga.edu/policies/#/programs/rkG_j15LT?bc=true&amp;bcCurrent=Centralized%20Classroom%20and%20Event%20Scheduling&amp;bcGroup=Classroom%20Management&amp;bcItemType=program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grad.uga.edu/gradfirst/about-gradfirst/faqs/"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hyperlink" Target="https://policy.uga.edu/policies/#/programs/rkG_j15LT?q=centralized%20classroom%20scheduling&amp;&amp;limit=20&amp;skip=0&amp;bc=true&amp;bcCurrent=Centralized%20Classroom%20and%20Event%20Scheduling&amp;bcItemType=program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mailto:classrooms@uga.edu?subject=" TargetMode="External"/><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hyperlink" Target="https://reg.uga.edu/general-information/calendars/registration-dates.html" TargetMode="External"/><Relationship Id="rId5" Type="http://schemas.openxmlformats.org/officeDocument/2006/relationships/hyperlink" Target="mailto:currsys@uga.edu" TargetMode="External"/><Relationship Id="rId4" Type="http://schemas.openxmlformats.org/officeDocument/2006/relationships/hyperlink" Target="https://reg.uga.edu/faculty-and-staff/course-scheduling/off-schedul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5.jp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hyperlink" Target="https://reg.uga.edu/general-information/calendars/final-exam-schedul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hyperlink" Target="https://reg.uga.edu/general-information/calendars/final-exam-schedul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policy.uga.edu/policies/#/programs/category/63fcf8655337ec001fdd7bd5" TargetMode="External"/><Relationship Id="rId7"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0.xml"/><Relationship Id="rId5" Type="http://schemas.openxmlformats.org/officeDocument/2006/relationships/hyperlink" Target="mailto:classrooms@uga.edu" TargetMode="Externa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hyperlink" Target="mailto:classrooms@uga.edu"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s://reg.uga.edu/faculty-and-staff/centralized-classroom/video-tutorials/"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hyperlink" Target="https://tate.uga.edu/campus-reservations/"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BADCE-C6C0-460D-B3BD-FB5408CBABA4}"/>
              </a:ext>
            </a:extLst>
          </p:cNvPr>
          <p:cNvSpPr>
            <a:spLocks noGrp="1"/>
          </p:cNvSpPr>
          <p:nvPr>
            <p:ph type="ctrTitle"/>
          </p:nvPr>
        </p:nvSpPr>
        <p:spPr>
          <a:xfrm rot="21420000">
            <a:off x="1042028" y="870081"/>
            <a:ext cx="9755187" cy="2766528"/>
          </a:xfrm>
        </p:spPr>
        <p:txBody>
          <a:bodyPr>
            <a:normAutofit/>
          </a:bodyPr>
          <a:lstStyle/>
          <a:p>
            <a:pPr algn="ctr"/>
            <a:r>
              <a:rPr lang="en-US" sz="4800" dirty="0">
                <a:solidFill>
                  <a:schemeClr val="tx1"/>
                </a:solidFill>
              </a:rPr>
              <a:t>UGA </a:t>
            </a:r>
            <a:br>
              <a:rPr lang="en-US" sz="4800" dirty="0">
                <a:solidFill>
                  <a:schemeClr val="tx1"/>
                </a:solidFill>
              </a:rPr>
            </a:br>
            <a:r>
              <a:rPr lang="en-US" sz="4800" dirty="0">
                <a:solidFill>
                  <a:schemeClr val="tx1"/>
                </a:solidFill>
              </a:rPr>
              <a:t>Centralized Classroom Scheduling </a:t>
            </a:r>
            <a:br>
              <a:rPr lang="en-US" sz="4800" dirty="0">
                <a:solidFill>
                  <a:schemeClr val="tx1"/>
                </a:solidFill>
              </a:rPr>
            </a:br>
            <a:r>
              <a:rPr lang="en-US" sz="4800" dirty="0">
                <a:solidFill>
                  <a:schemeClr val="tx1"/>
                </a:solidFill>
              </a:rPr>
              <a:t>Information session:</a:t>
            </a:r>
            <a:br>
              <a:rPr lang="en-US" sz="4800" dirty="0"/>
            </a:br>
            <a:endParaRPr lang="en-US" sz="4800" dirty="0"/>
          </a:p>
        </p:txBody>
      </p:sp>
      <p:sp>
        <p:nvSpPr>
          <p:cNvPr id="5" name="Subtitle 4">
            <a:extLst>
              <a:ext uri="{FF2B5EF4-FFF2-40B4-BE49-F238E27FC236}">
                <a16:creationId xmlns:a16="http://schemas.microsoft.com/office/drawing/2014/main" id="{E8A06255-5244-5A55-A9D8-2B1327555EDC}"/>
              </a:ext>
            </a:extLst>
          </p:cNvPr>
          <p:cNvSpPr>
            <a:spLocks noGrp="1"/>
          </p:cNvSpPr>
          <p:nvPr>
            <p:ph type="subTitle" idx="1"/>
          </p:nvPr>
        </p:nvSpPr>
        <p:spPr>
          <a:xfrm rot="21420000">
            <a:off x="1271595" y="3028315"/>
            <a:ext cx="9296055" cy="801370"/>
          </a:xfrm>
        </p:spPr>
        <p:txBody>
          <a:bodyPr>
            <a:noAutofit/>
          </a:bodyPr>
          <a:lstStyle/>
          <a:p>
            <a:pPr algn="ctr"/>
            <a:r>
              <a:rPr lang="en-US" sz="3600" dirty="0">
                <a:solidFill>
                  <a:srgbClr val="FF0000"/>
                </a:solidFill>
                <a:latin typeface="Amasis MT Pro Black" panose="02040A04050005020304" pitchFamily="18" charset="0"/>
              </a:rPr>
              <a:t>Policies and Procedures</a:t>
            </a:r>
          </a:p>
        </p:txBody>
      </p:sp>
      <p:pic>
        <p:nvPicPr>
          <p:cNvPr id="1028" name="Picture 4" descr="#8 Georgia Bulldogs - University Of Georgia G (375x3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9" y="4604655"/>
            <a:ext cx="2784184" cy="180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825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BCE9FC-F5E4-D0B1-D57A-E6B58296A270}"/>
              </a:ext>
            </a:extLst>
          </p:cNvPr>
          <p:cNvSpPr txBox="1"/>
          <p:nvPr/>
        </p:nvSpPr>
        <p:spPr>
          <a:xfrm>
            <a:off x="508807" y="789368"/>
            <a:ext cx="10870249" cy="4493538"/>
          </a:xfrm>
          <a:prstGeom prst="rect">
            <a:avLst/>
          </a:prstGeom>
          <a:solidFill>
            <a:schemeClr val="bg1"/>
          </a:solidFill>
          <a:ln>
            <a:solidFill>
              <a:schemeClr val="tx1"/>
            </a:solidFill>
          </a:ln>
        </p:spPr>
        <p:txBody>
          <a:bodyPr wrap="square" rtlCol="0" anchor="ctr">
            <a:spAutoFit/>
          </a:bodyPr>
          <a:lstStyle/>
          <a:p>
            <a:r>
              <a:rPr lang="en-US" sz="2200" b="1" u="sng" dirty="0">
                <a:solidFill>
                  <a:srgbClr val="C00000"/>
                </a:solidFill>
                <a:latin typeface="Rockwell" panose="02060603020205020403" pitchFamily="18" charset="0"/>
              </a:rPr>
              <a:t>How will I know when my event request has been approved</a:t>
            </a:r>
            <a:r>
              <a:rPr lang="en-US" sz="2200" b="1" dirty="0">
                <a:solidFill>
                  <a:srgbClr val="C00000"/>
                </a:solidFill>
                <a:latin typeface="Rockwell" panose="02060603020205020403" pitchFamily="18" charset="0"/>
              </a:rPr>
              <a:t>?</a:t>
            </a:r>
          </a:p>
          <a:p>
            <a:r>
              <a:rPr lang="en-US" sz="2200" dirty="0">
                <a:latin typeface="Rockwell" panose="02060603020205020403" pitchFamily="18" charset="0"/>
              </a:rPr>
              <a:t>You will receive a 25Live room reservation confirmation once the event has been processed.</a:t>
            </a:r>
          </a:p>
          <a:p>
            <a:endParaRPr lang="en-US" sz="2200" dirty="0">
              <a:latin typeface="Rockwell" panose="02060603020205020403" pitchFamily="18" charset="0"/>
            </a:endParaRPr>
          </a:p>
          <a:p>
            <a:r>
              <a:rPr lang="en-US" sz="2200" dirty="0">
                <a:latin typeface="Rockwell" panose="02060603020205020403" pitchFamily="18" charset="0"/>
              </a:rPr>
              <a:t>The </a:t>
            </a:r>
            <a:r>
              <a:rPr lang="en-US" sz="2200" b="1" dirty="0">
                <a:latin typeface="Rockwell" panose="02060603020205020403" pitchFamily="18" charset="0"/>
              </a:rPr>
              <a:t>Registrar’s Office </a:t>
            </a:r>
            <a:r>
              <a:rPr lang="en-US" sz="2200" dirty="0">
                <a:latin typeface="Rockwell" panose="02060603020205020403" pitchFamily="18" charset="0"/>
              </a:rPr>
              <a:t>processes </a:t>
            </a:r>
            <a:r>
              <a:rPr lang="en-US" sz="2200" u="sng" dirty="0">
                <a:latin typeface="Rockwell" panose="02060603020205020403" pitchFamily="18" charset="0"/>
              </a:rPr>
              <a:t>academic course-related</a:t>
            </a:r>
            <a:r>
              <a:rPr lang="en-US" sz="2200" dirty="0">
                <a:latin typeface="Rockwell" panose="02060603020205020403" pitchFamily="18" charset="0"/>
              </a:rPr>
              <a:t> events within two business days.</a:t>
            </a:r>
          </a:p>
          <a:p>
            <a:endParaRPr lang="en-US" sz="2200" dirty="0">
              <a:latin typeface="Rockwell" panose="02060603020205020403" pitchFamily="18" charset="0"/>
            </a:endParaRPr>
          </a:p>
          <a:p>
            <a:r>
              <a:rPr lang="en-US" sz="2200" b="1" dirty="0">
                <a:latin typeface="Rockwell" panose="02060603020205020403" pitchFamily="18" charset="0"/>
              </a:rPr>
              <a:t>CRETS</a:t>
            </a:r>
            <a:r>
              <a:rPr lang="en-US" sz="2200" dirty="0">
                <a:latin typeface="Rockwell" panose="02060603020205020403" pitchFamily="18" charset="0"/>
              </a:rPr>
              <a:t> processes all </a:t>
            </a:r>
            <a:r>
              <a:rPr lang="en-US" sz="2200" u="sng" dirty="0">
                <a:latin typeface="Rockwell" panose="02060603020205020403" pitchFamily="18" charset="0"/>
              </a:rPr>
              <a:t>non-course related</a:t>
            </a:r>
            <a:r>
              <a:rPr lang="en-US" sz="2200" dirty="0">
                <a:latin typeface="Rockwell" panose="02060603020205020403" pitchFamily="18" charset="0"/>
              </a:rPr>
              <a:t> event requests within five business days.</a:t>
            </a:r>
          </a:p>
          <a:p>
            <a:endParaRPr lang="en-US" sz="2200" dirty="0">
              <a:latin typeface="Rockwell" panose="02060603020205020403" pitchFamily="18" charset="0"/>
            </a:endParaRPr>
          </a:p>
          <a:p>
            <a:r>
              <a:rPr lang="en-US" sz="2200" b="1" u="sng" dirty="0">
                <a:solidFill>
                  <a:srgbClr val="C00000"/>
                </a:solidFill>
                <a:latin typeface="Rockwell" panose="02060603020205020403" pitchFamily="18" charset="0"/>
              </a:rPr>
              <a:t>Building and room access for events scheduled after 5 p.m.</a:t>
            </a:r>
            <a:endParaRPr lang="en-US" sz="2200" b="1" dirty="0">
              <a:solidFill>
                <a:srgbClr val="C00000"/>
              </a:solidFill>
              <a:latin typeface="Rockwell" panose="02060603020205020403" pitchFamily="18" charset="0"/>
            </a:endParaRPr>
          </a:p>
          <a:p>
            <a:r>
              <a:rPr lang="en-US" sz="2200" dirty="0">
                <a:latin typeface="Rockwell" panose="02060603020205020403" pitchFamily="18" charset="0"/>
              </a:rPr>
              <a:t>When an event is scheduled to take place after 5 p.m., a work request is submitted to the Facilities Management Division (FMD) to request that the building and room be opened and closed on the specified day and time.  </a:t>
            </a:r>
          </a:p>
        </p:txBody>
      </p:sp>
      <p:sp>
        <p:nvSpPr>
          <p:cNvPr id="2" name="TextBox 1">
            <a:extLst>
              <a:ext uri="{FF2B5EF4-FFF2-40B4-BE49-F238E27FC236}">
                <a16:creationId xmlns:a16="http://schemas.microsoft.com/office/drawing/2014/main" id="{5339677A-5335-2422-B6EA-45E1AADC984D}"/>
              </a:ext>
            </a:extLst>
          </p:cNvPr>
          <p:cNvSpPr txBox="1"/>
          <p:nvPr/>
        </p:nvSpPr>
        <p:spPr>
          <a:xfrm>
            <a:off x="244561" y="81482"/>
            <a:ext cx="11134495" cy="707886"/>
          </a:xfrm>
          <a:prstGeom prst="rect">
            <a:avLst/>
          </a:prstGeom>
          <a:noFill/>
        </p:spPr>
        <p:txBody>
          <a:bodyPr wrap="square" rtlCol="0">
            <a:spAutoFit/>
          </a:bodyPr>
          <a:lstStyle/>
          <a:p>
            <a:pPr algn="ctr"/>
            <a:r>
              <a:rPr lang="en-US" sz="4000" b="1" dirty="0">
                <a:solidFill>
                  <a:srgbClr val="C00000"/>
                </a:solidFill>
                <a:latin typeface="Rockwell" panose="02060603020205020403" pitchFamily="18" charset="0"/>
              </a:rPr>
              <a:t>Scheduling Events in 25Live</a:t>
            </a:r>
          </a:p>
        </p:txBody>
      </p:sp>
    </p:spTree>
    <p:extLst>
      <p:ext uri="{BB962C8B-B14F-4D97-AF65-F5344CB8AC3E}">
        <p14:creationId xmlns:p14="http://schemas.microsoft.com/office/powerpoint/2010/main" val="68923241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BCE9FC-F5E4-D0B1-D57A-E6B58296A270}"/>
              </a:ext>
            </a:extLst>
          </p:cNvPr>
          <p:cNvSpPr txBox="1"/>
          <p:nvPr/>
        </p:nvSpPr>
        <p:spPr>
          <a:xfrm>
            <a:off x="405281" y="1301812"/>
            <a:ext cx="5566311" cy="4093428"/>
          </a:xfrm>
          <a:prstGeom prst="rect">
            <a:avLst/>
          </a:prstGeom>
          <a:solidFill>
            <a:schemeClr val="bg1"/>
          </a:solidFill>
          <a:ln>
            <a:solidFill>
              <a:schemeClr val="tx1"/>
            </a:solidFill>
          </a:ln>
        </p:spPr>
        <p:txBody>
          <a:bodyPr wrap="square" rtlCol="0">
            <a:spAutoFit/>
          </a:bodyPr>
          <a:lstStyle/>
          <a:p>
            <a:r>
              <a:rPr lang="en-US" sz="2200" b="1" u="sng" dirty="0">
                <a:solidFill>
                  <a:srgbClr val="C00000"/>
                </a:solidFill>
                <a:latin typeface="Rockwell" panose="02060603020205020403" pitchFamily="18" charset="0"/>
              </a:rPr>
              <a:t>When can I schedule events?</a:t>
            </a:r>
            <a:endParaRPr lang="en-US" sz="2200" b="1" dirty="0">
              <a:solidFill>
                <a:srgbClr val="C00000"/>
              </a:solidFill>
              <a:latin typeface="Rockwell" panose="02060603020205020403" pitchFamily="18" charset="0"/>
            </a:endParaRPr>
          </a:p>
          <a:p>
            <a:r>
              <a:rPr lang="en-US" sz="2200" dirty="0">
                <a:latin typeface="Rockwell" panose="02060603020205020403" pitchFamily="18" charset="0"/>
              </a:rPr>
              <a:t>The </a:t>
            </a:r>
            <a:r>
              <a:rPr lang="en-US" sz="2200" dirty="0">
                <a:solidFill>
                  <a:srgbClr val="FF0000"/>
                </a:solidFill>
                <a:latin typeface="Rockwell" panose="02060603020205020403" pitchFamily="18" charset="0"/>
                <a:hlinkClick r:id="rId3">
                  <a:extLst>
                    <a:ext uri="{A12FA001-AC4F-418D-AE19-62706E023703}">
                      <ahyp:hlinkClr xmlns:ahyp="http://schemas.microsoft.com/office/drawing/2018/hyperlinkcolor" val="tx"/>
                    </a:ext>
                  </a:extLst>
                </a:hlinkClick>
              </a:rPr>
              <a:t>Centralized Classroom Scheduling Calendar</a:t>
            </a:r>
            <a:r>
              <a:rPr lang="en-US" sz="2200" dirty="0">
                <a:solidFill>
                  <a:srgbClr val="FF0000"/>
                </a:solidFill>
                <a:latin typeface="Rockwell" panose="02060603020205020403" pitchFamily="18" charset="0"/>
              </a:rPr>
              <a:t> </a:t>
            </a:r>
            <a:r>
              <a:rPr lang="en-US" sz="2200" dirty="0">
                <a:latin typeface="Rockwell" panose="02060603020205020403" pitchFamily="18" charset="0"/>
              </a:rPr>
              <a:t>is available on the Registrar’s Office website.  It provides the dates that departments can start scheduling Priority level two, three, four, and five events.</a:t>
            </a:r>
          </a:p>
          <a:p>
            <a:endParaRPr lang="en-US" sz="2200" dirty="0">
              <a:latin typeface="Rockwell" panose="02060603020205020403" pitchFamily="18" charset="0"/>
            </a:endParaRPr>
          </a:p>
          <a:p>
            <a:r>
              <a:rPr lang="en-US" sz="2200" b="1" dirty="0">
                <a:highlight>
                  <a:srgbClr val="FF0909"/>
                </a:highlight>
                <a:latin typeface="Rockwell" panose="02060603020205020403" pitchFamily="18" charset="0"/>
              </a:rPr>
              <a:t>***If events are scheduled before the mass central scheduling period, they will be dropped to open the space for Priority 1 course scheduling.</a:t>
            </a:r>
          </a:p>
          <a:p>
            <a:endParaRPr lang="en-US" b="1" u="sng" dirty="0">
              <a:solidFill>
                <a:srgbClr val="C00000"/>
              </a:solidFill>
              <a:latin typeface="Rockwell" panose="02060603020205020403" pitchFamily="18" charset="0"/>
            </a:endParaRPr>
          </a:p>
        </p:txBody>
      </p:sp>
      <p:sp>
        <p:nvSpPr>
          <p:cNvPr id="2" name="TextBox 1">
            <a:extLst>
              <a:ext uri="{FF2B5EF4-FFF2-40B4-BE49-F238E27FC236}">
                <a16:creationId xmlns:a16="http://schemas.microsoft.com/office/drawing/2014/main" id="{5339677A-5335-2422-B6EA-45E1AADC984D}"/>
              </a:ext>
            </a:extLst>
          </p:cNvPr>
          <p:cNvSpPr txBox="1"/>
          <p:nvPr/>
        </p:nvSpPr>
        <p:spPr>
          <a:xfrm>
            <a:off x="405281" y="407407"/>
            <a:ext cx="10648366" cy="707886"/>
          </a:xfrm>
          <a:prstGeom prst="rect">
            <a:avLst/>
          </a:prstGeom>
          <a:noFill/>
        </p:spPr>
        <p:txBody>
          <a:bodyPr wrap="square" rtlCol="0">
            <a:spAutoFit/>
          </a:bodyPr>
          <a:lstStyle/>
          <a:p>
            <a:pPr algn="ctr"/>
            <a:r>
              <a:rPr lang="en-US" sz="4000" b="1" dirty="0">
                <a:solidFill>
                  <a:srgbClr val="C00000"/>
                </a:solidFill>
                <a:latin typeface="Rockwell" panose="02060603020205020403" pitchFamily="18" charset="0"/>
              </a:rPr>
              <a:t>Scheduling Events in 25Live</a:t>
            </a:r>
          </a:p>
        </p:txBody>
      </p:sp>
      <p:pic>
        <p:nvPicPr>
          <p:cNvPr id="4" name="Picture 3">
            <a:extLst>
              <a:ext uri="{FF2B5EF4-FFF2-40B4-BE49-F238E27FC236}">
                <a16:creationId xmlns:a16="http://schemas.microsoft.com/office/drawing/2014/main" id="{BF1E6378-2D5F-3815-D2BB-FD98BD73CB43}"/>
              </a:ext>
            </a:extLst>
          </p:cNvPr>
          <p:cNvPicPr>
            <a:picLocks noChangeAspect="1"/>
          </p:cNvPicPr>
          <p:nvPr/>
        </p:nvPicPr>
        <p:blipFill>
          <a:blip r:embed="rId4"/>
          <a:stretch>
            <a:fillRect/>
          </a:stretch>
        </p:blipFill>
        <p:spPr>
          <a:xfrm>
            <a:off x="6096000" y="1316000"/>
            <a:ext cx="4979288" cy="4093428"/>
          </a:xfrm>
          <a:prstGeom prst="rect">
            <a:avLst/>
          </a:prstGeom>
          <a:ln>
            <a:solidFill>
              <a:schemeClr val="tx1"/>
            </a:solidFill>
          </a:ln>
        </p:spPr>
      </p:pic>
      <p:sp>
        <p:nvSpPr>
          <p:cNvPr id="3" name="TextBox 2">
            <a:extLst>
              <a:ext uri="{FF2B5EF4-FFF2-40B4-BE49-F238E27FC236}">
                <a16:creationId xmlns:a16="http://schemas.microsoft.com/office/drawing/2014/main" id="{9A16281D-2FE5-6973-ACC9-1DB595EEDBFF}"/>
              </a:ext>
            </a:extLst>
          </p:cNvPr>
          <p:cNvSpPr txBox="1"/>
          <p:nvPr/>
        </p:nvSpPr>
        <p:spPr>
          <a:xfrm>
            <a:off x="9454716" y="1383258"/>
            <a:ext cx="1303479" cy="523220"/>
          </a:xfrm>
          <a:prstGeom prst="rect">
            <a:avLst/>
          </a:prstGeom>
          <a:noFill/>
        </p:spPr>
        <p:txBody>
          <a:bodyPr wrap="square" rtlCol="0">
            <a:spAutoFit/>
          </a:bodyPr>
          <a:lstStyle/>
          <a:p>
            <a:r>
              <a:rPr lang="en-US" sz="2800" dirty="0">
                <a:highlight>
                  <a:srgbClr val="FFFF00"/>
                </a:highlight>
              </a:rPr>
              <a:t>Sample</a:t>
            </a:r>
          </a:p>
        </p:txBody>
      </p:sp>
    </p:spTree>
    <p:extLst>
      <p:ext uri="{BB962C8B-B14F-4D97-AF65-F5344CB8AC3E}">
        <p14:creationId xmlns:p14="http://schemas.microsoft.com/office/powerpoint/2010/main" val="272212174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A6820-F90D-A633-7013-B107915EFC5F}"/>
              </a:ext>
            </a:extLst>
          </p:cNvPr>
          <p:cNvSpPr>
            <a:spLocks noGrp="1"/>
          </p:cNvSpPr>
          <p:nvPr>
            <p:ph type="title"/>
          </p:nvPr>
        </p:nvSpPr>
        <p:spPr>
          <a:xfrm>
            <a:off x="558989" y="236259"/>
            <a:ext cx="3848447" cy="2552208"/>
          </a:xfrm>
          <a:solidFill>
            <a:schemeClr val="bg1"/>
          </a:solidFill>
          <a:ln w="76200" cmpd="thickThin">
            <a:solidFill>
              <a:schemeClr val="tx1"/>
            </a:solidFill>
            <a:prstDash val="solid"/>
          </a:ln>
        </p:spPr>
        <p:txBody>
          <a:bodyPr vert="horz" lIns="91440" tIns="45720" rIns="91440" bIns="45720" rtlCol="0" anchor="b">
            <a:noAutofit/>
          </a:bodyPr>
          <a:lstStyle/>
          <a:p>
            <a:r>
              <a:rPr lang="en-US" sz="4400" dirty="0"/>
              <a:t>Course Roll </a:t>
            </a:r>
            <a:br>
              <a:rPr lang="en-US" sz="4400" dirty="0"/>
            </a:br>
            <a:r>
              <a:rPr lang="en-US" sz="4400" dirty="0"/>
              <a:t>and </a:t>
            </a:r>
            <a:br>
              <a:rPr lang="en-US" sz="4400" dirty="0"/>
            </a:br>
            <a:r>
              <a:rPr lang="en-US" sz="4400" dirty="0"/>
              <a:t>assigning classrooms</a:t>
            </a:r>
          </a:p>
        </p:txBody>
      </p:sp>
      <p:sp>
        <p:nvSpPr>
          <p:cNvPr id="3" name="Text Placeholder 2">
            <a:extLst>
              <a:ext uri="{FF2B5EF4-FFF2-40B4-BE49-F238E27FC236}">
                <a16:creationId xmlns:a16="http://schemas.microsoft.com/office/drawing/2014/main" id="{25154626-C87F-0B66-5DD2-65AEE86AD910}"/>
              </a:ext>
            </a:extLst>
          </p:cNvPr>
          <p:cNvSpPr>
            <a:spLocks noGrp="1"/>
          </p:cNvSpPr>
          <p:nvPr>
            <p:ph type="body" sz="half" idx="2"/>
          </p:nvPr>
        </p:nvSpPr>
        <p:spPr>
          <a:xfrm>
            <a:off x="558989" y="3098985"/>
            <a:ext cx="3848447" cy="2421747"/>
          </a:xfrm>
          <a:solidFill>
            <a:schemeClr val="bg1"/>
          </a:solidFill>
          <a:ln w="76200" cmpd="thickThin">
            <a:solidFill>
              <a:schemeClr val="tx1"/>
            </a:solidFill>
          </a:ln>
        </p:spPr>
        <p:txBody>
          <a:bodyPr vert="horz" lIns="91440" tIns="45720" rIns="91440" bIns="45720" rtlCol="0" anchor="t">
            <a:noAutofit/>
          </a:bodyPr>
          <a:lstStyle/>
          <a:p>
            <a:pPr>
              <a:lnSpc>
                <a:spcPct val="110000"/>
              </a:lnSpc>
            </a:pPr>
            <a:r>
              <a:rPr lang="en-US" sz="2800" b="1" dirty="0">
                <a:latin typeface="Georgia Pro Black" panose="02040A02050405020203" pitchFamily="18" charset="0"/>
                <a:ea typeface="FangSong" panose="020B0503020204020204" pitchFamily="49" charset="-122"/>
              </a:rPr>
              <a:t>How do I secure classrooms for my courses?</a:t>
            </a:r>
          </a:p>
        </p:txBody>
      </p:sp>
      <p:pic>
        <p:nvPicPr>
          <p:cNvPr id="1028" name="Picture 4" descr="Photo of building">
            <a:extLst>
              <a:ext uri="{FF2B5EF4-FFF2-40B4-BE49-F238E27FC236}">
                <a16:creationId xmlns:a16="http://schemas.microsoft.com/office/drawing/2014/main" id="{CBEB7624-48E1-EABC-0DD8-E60CCAAF3B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94" r="8241" b="3"/>
          <a:stretch/>
        </p:blipFill>
        <p:spPr bwMode="auto">
          <a:xfrm>
            <a:off x="5241202" y="236259"/>
            <a:ext cx="5936698" cy="52712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1405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050" name="Picture 2" descr="Hairy Dawg">
            <a:extLst>
              <a:ext uri="{FF2B5EF4-FFF2-40B4-BE49-F238E27FC236}">
                <a16:creationId xmlns:a16="http://schemas.microsoft.com/office/drawing/2014/main" id="{D70ED6F8-F4A9-2EE0-4FFE-22D9A5E0D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47" y="1841995"/>
            <a:ext cx="1873928" cy="317401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351E948E-6031-7D8D-5AB1-7AF555F6A6E7}"/>
              </a:ext>
            </a:extLst>
          </p:cNvPr>
          <p:cNvSpPr txBox="1"/>
          <p:nvPr/>
        </p:nvSpPr>
        <p:spPr>
          <a:xfrm>
            <a:off x="212047" y="107819"/>
            <a:ext cx="11190075" cy="1250983"/>
          </a:xfrm>
          <a:prstGeom prst="rect">
            <a:avLst/>
          </a:prstGeom>
          <a:noFill/>
        </p:spPr>
        <p:txBody>
          <a:bodyPr wrap="square" rtlCol="0">
            <a:spAutoFit/>
          </a:bodyPr>
          <a:lstStyle/>
          <a:p>
            <a:pPr marR="0" lvl="0" algn="ctr">
              <a:lnSpc>
                <a:spcPct val="107000"/>
              </a:lnSpc>
              <a:spcBef>
                <a:spcPts val="0"/>
              </a:spcBef>
              <a:spcAft>
                <a:spcPts val="0"/>
              </a:spcAft>
            </a:pPr>
            <a:r>
              <a:rPr lang="en-US" sz="2400" b="1" kern="100" dirty="0">
                <a:latin typeface="Rockwell" panose="02060603020205020403" pitchFamily="18" charset="0"/>
                <a:ea typeface="Aptos" panose="020B0004020202020204" pitchFamily="34" charset="0"/>
                <a:cs typeface="Times New Roman" panose="02020603050405020304" pitchFamily="18" charset="0"/>
              </a:rPr>
              <a:t>What is the </a:t>
            </a:r>
            <a:r>
              <a:rPr lang="en-US" sz="2400" b="1" u="sng" kern="100" dirty="0">
                <a:effectLst/>
                <a:latin typeface="Rockwell" panose="02060603020205020403" pitchFamily="18" charset="0"/>
                <a:ea typeface="Aptos" panose="020B0004020202020204" pitchFamily="34" charset="0"/>
                <a:cs typeface="Times New Roman" panose="02020603050405020304" pitchFamily="18" charset="0"/>
              </a:rPr>
              <a:t>EXCLUSIVITY PERIOD</a:t>
            </a:r>
            <a:r>
              <a:rPr lang="en-US" sz="2400" b="1" kern="100" dirty="0">
                <a:effectLst/>
                <a:latin typeface="Rockwell" panose="02060603020205020403" pitchFamily="18" charset="0"/>
                <a:ea typeface="Aptos" panose="020B0004020202020204" pitchFamily="34" charset="0"/>
                <a:cs typeface="Times New Roman" panose="02020603050405020304" pitchFamily="18" charset="0"/>
              </a:rPr>
              <a:t>?</a:t>
            </a:r>
          </a:p>
          <a:p>
            <a:pPr marR="0" lvl="0" algn="ctr">
              <a:lnSpc>
                <a:spcPct val="107000"/>
              </a:lnSpc>
              <a:spcBef>
                <a:spcPts val="0"/>
              </a:spcBef>
              <a:spcAft>
                <a:spcPts val="0"/>
              </a:spcAft>
            </a:pPr>
            <a:r>
              <a:rPr lang="en-US" sz="2400" b="1" kern="100" dirty="0">
                <a:effectLst/>
                <a:latin typeface="Rockwell" panose="02060603020205020403" pitchFamily="18" charset="0"/>
                <a:ea typeface="Aptos" panose="020B0004020202020204" pitchFamily="34" charset="0"/>
                <a:cs typeface="Times New Roman" panose="02020603050405020304" pitchFamily="18" charset="0"/>
              </a:rPr>
              <a:t>Courses are rolled in Banner, and </a:t>
            </a:r>
            <a:r>
              <a:rPr lang="en-US" sz="2400" b="1" kern="100" dirty="0">
                <a:latin typeface="Rockwell" panose="02060603020205020403" pitchFamily="18" charset="0"/>
                <a:ea typeface="Aptos" panose="020B0004020202020204" pitchFamily="34" charset="0"/>
                <a:cs typeface="Times New Roman" panose="02020603050405020304" pitchFamily="18" charset="0"/>
              </a:rPr>
              <a:t>departmental </a:t>
            </a:r>
            <a:r>
              <a:rPr lang="en-US" sz="2400" b="1" kern="100" dirty="0">
                <a:effectLst/>
                <a:latin typeface="Rockwell" panose="02060603020205020403" pitchFamily="18" charset="0"/>
                <a:ea typeface="Aptos" panose="020B0004020202020204" pitchFamily="34" charset="0"/>
                <a:cs typeface="Times New Roman" panose="02020603050405020304" pitchFamily="18" charset="0"/>
              </a:rPr>
              <a:t>classroom scheduling begins in </a:t>
            </a:r>
            <a:r>
              <a:rPr lang="en-US" sz="2400" b="1" i="1" u="sng"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pre-designated</a:t>
            </a:r>
            <a:r>
              <a:rPr lang="en-US" sz="2400" b="1" kern="100" dirty="0">
                <a:effectLst/>
                <a:latin typeface="Rockwell" panose="02060603020205020403" pitchFamily="18" charset="0"/>
                <a:ea typeface="Aptos" panose="020B0004020202020204" pitchFamily="34" charset="0"/>
                <a:cs typeface="Times New Roman" panose="02020603050405020304" pitchFamily="18" charset="0"/>
              </a:rPr>
              <a:t> spaces.</a:t>
            </a:r>
            <a:endParaRPr lang="en-US" sz="2400" kern="100" dirty="0">
              <a:effectLst/>
              <a:latin typeface="Rockwell" panose="02060603020205020403" pitchFamily="18"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8327372-AB38-A2FB-0361-B466A5C28377}"/>
              </a:ext>
            </a:extLst>
          </p:cNvPr>
          <p:cNvSpPr txBox="1"/>
          <p:nvPr/>
        </p:nvSpPr>
        <p:spPr>
          <a:xfrm>
            <a:off x="2196353" y="1505396"/>
            <a:ext cx="9411659" cy="4031873"/>
          </a:xfrm>
          <a:prstGeom prst="rect">
            <a:avLst/>
          </a:prstGeom>
          <a:solidFill>
            <a:schemeClr val="accent6">
              <a:lumMod val="20000"/>
              <a:lumOff val="80000"/>
            </a:schemeClr>
          </a:solidFill>
          <a:ln w="28575">
            <a:solidFill>
              <a:schemeClr val="tx1"/>
            </a:solidFill>
          </a:ln>
        </p:spPr>
        <p:txBody>
          <a:bodyPr wrap="square" rtlCol="0">
            <a:spAutoFit/>
          </a:bodyPr>
          <a:lstStyle/>
          <a:p>
            <a:pPr marR="0" lvl="1">
              <a:spcBef>
                <a:spcPts val="0"/>
              </a:spcBef>
              <a:spcAft>
                <a:spcPts val="0"/>
              </a:spcAft>
            </a:pPr>
            <a:r>
              <a:rPr lang="en-US" sz="2800" b="1" u="sng" kern="100" dirty="0">
                <a:effectLst/>
                <a:latin typeface="Rockwell" panose="02060603020205020403" pitchFamily="18" charset="0"/>
                <a:ea typeface="Aptos" panose="020B0004020202020204" pitchFamily="34" charset="0"/>
                <a:cs typeface="Times New Roman" panose="02020603050405020304" pitchFamily="18" charset="0"/>
              </a:rPr>
              <a:t>What is the department’s responsibility</a:t>
            </a:r>
            <a:r>
              <a:rPr lang="en-US" sz="2800" b="1" kern="100" dirty="0">
                <a:effectLst/>
                <a:latin typeface="Rockwell" panose="02060603020205020403" pitchFamily="18" charset="0"/>
                <a:ea typeface="Aptos" panose="020B0004020202020204" pitchFamily="34" charset="0"/>
                <a:cs typeface="Times New Roman" panose="02020603050405020304" pitchFamily="18" charset="0"/>
              </a:rPr>
              <a:t>?</a:t>
            </a:r>
          </a:p>
          <a:p>
            <a:pPr marR="0" lvl="1">
              <a:spcBef>
                <a:spcPts val="0"/>
              </a:spcBef>
              <a:spcAft>
                <a:spcPts val="0"/>
              </a:spcAft>
            </a:pPr>
            <a:r>
              <a:rPr lang="en-US" sz="2400" kern="100" dirty="0">
                <a:effectLst/>
                <a:latin typeface="Rockwell" panose="02060603020205020403" pitchFamily="18" charset="0"/>
                <a:ea typeface="Aptos" panose="020B0004020202020204" pitchFamily="34" charset="0"/>
                <a:cs typeface="Times New Roman" panose="02020603050405020304" pitchFamily="18" charset="0"/>
              </a:rPr>
              <a:t>Course schedulers should load as many courses as possible in their department's </a:t>
            </a:r>
            <a:r>
              <a:rPr lang="en-US" sz="2400" u="sng" kern="100" dirty="0">
                <a:effectLst/>
                <a:latin typeface="Rockwell" panose="02060603020205020403" pitchFamily="18" charset="0"/>
                <a:ea typeface="Aptos" panose="020B0004020202020204" pitchFamily="34" charset="0"/>
                <a:cs typeface="Times New Roman" panose="02020603050405020304" pitchFamily="18" charset="0"/>
              </a:rPr>
              <a:t>pre-designated</a:t>
            </a:r>
            <a:r>
              <a:rPr lang="en-US" sz="2400" kern="100" dirty="0">
                <a:effectLst/>
                <a:latin typeface="Rockwell" panose="02060603020205020403" pitchFamily="18" charset="0"/>
                <a:ea typeface="Aptos" panose="020B0004020202020204" pitchFamily="34" charset="0"/>
                <a:cs typeface="Times New Roman" panose="02020603050405020304" pitchFamily="18" charset="0"/>
              </a:rPr>
              <a:t> spaces in compliance with the </a:t>
            </a:r>
            <a:r>
              <a:rPr lang="en-US" sz="24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Centralized Classroom and Event Scheduling Policy</a:t>
            </a:r>
            <a:r>
              <a:rPr lang="en-US" sz="2400" kern="100" dirty="0">
                <a:solidFill>
                  <a:srgbClr val="FF0000"/>
                </a:solidFill>
                <a:latin typeface="Rockwell" panose="02060603020205020403" pitchFamily="18" charset="0"/>
                <a:ea typeface="Aptos" panose="020B0004020202020204" pitchFamily="34" charset="0"/>
                <a:cs typeface="Times New Roman" panose="02020603050405020304" pitchFamily="18" charset="0"/>
              </a:rPr>
              <a:t> </a:t>
            </a:r>
            <a:r>
              <a:rPr lang="en-US" sz="2400" kern="100" dirty="0">
                <a:latin typeface="Rockwell" panose="02060603020205020403" pitchFamily="18" charset="0"/>
                <a:ea typeface="Aptos" panose="020B0004020202020204" pitchFamily="34" charset="0"/>
                <a:cs typeface="Times New Roman" panose="02020603050405020304" pitchFamily="18" charset="0"/>
              </a:rPr>
              <a:t>and the </a:t>
            </a:r>
            <a:r>
              <a:rPr lang="en-US" sz="2400" u="sng" kern="100" dirty="0">
                <a:solidFill>
                  <a:srgbClr val="FF0000"/>
                </a:solidFill>
                <a:latin typeface="Rockwell" panose="02060603020205020403" pitchFamily="18"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Scheduling Classes Policy</a:t>
            </a:r>
            <a:r>
              <a:rPr lang="en-US" sz="2400" kern="100" dirty="0">
                <a:latin typeface="Rockwell" panose="02060603020205020403" pitchFamily="18" charset="0"/>
                <a:ea typeface="Aptos" panose="020B0004020202020204" pitchFamily="34" charset="0"/>
                <a:cs typeface="Times New Roman" panose="02020603050405020304" pitchFamily="18" charset="0"/>
              </a:rPr>
              <a:t> </a:t>
            </a:r>
            <a:r>
              <a:rPr lang="en-US" sz="2400" kern="100" dirty="0">
                <a:effectLst/>
                <a:latin typeface="Rockwell" panose="02060603020205020403" pitchFamily="18" charset="0"/>
                <a:ea typeface="Aptos" panose="020B0004020202020204" pitchFamily="34" charset="0"/>
                <a:cs typeface="Times New Roman" panose="02020603050405020304" pitchFamily="18" charset="0"/>
              </a:rPr>
              <a:t>before mass centralized scheduling.</a:t>
            </a:r>
          </a:p>
          <a:p>
            <a:pPr marR="0" lvl="1">
              <a:spcBef>
                <a:spcPts val="0"/>
              </a:spcBef>
              <a:spcAft>
                <a:spcPts val="0"/>
              </a:spcAft>
            </a:pPr>
            <a:endParaRPr lang="en-US" sz="2400" kern="100" dirty="0">
              <a:solidFill>
                <a:schemeClr val="bg1"/>
              </a:solidFill>
              <a:latin typeface="Rockwell" panose="02060603020205020403" pitchFamily="18" charset="0"/>
              <a:ea typeface="Aptos" panose="020B0004020202020204" pitchFamily="34" charset="0"/>
              <a:cs typeface="Times New Roman" panose="02020603050405020304" pitchFamily="18" charset="0"/>
            </a:endParaRPr>
          </a:p>
          <a:p>
            <a:pPr marR="0" lvl="1">
              <a:spcBef>
                <a:spcPts val="0"/>
              </a:spcBef>
              <a:spcAft>
                <a:spcPts val="0"/>
              </a:spcAft>
            </a:pPr>
            <a:r>
              <a:rPr lang="en-US" sz="2400" kern="100" dirty="0">
                <a:latin typeface="Rockwell" panose="02060603020205020403" pitchFamily="18" charset="0"/>
                <a:ea typeface="Aptos" panose="020B0004020202020204" pitchFamily="34" charset="0"/>
                <a:cs typeface="Times New Roman" panose="02020603050405020304" pitchFamily="18" charset="0"/>
              </a:rPr>
              <a:t>If a room is not needed, please enter </a:t>
            </a:r>
            <a:r>
              <a:rPr lang="en-US" sz="2400" b="1" kern="100" dirty="0">
                <a:latin typeface="Rockwell" panose="02060603020205020403" pitchFamily="18" charset="0"/>
                <a:ea typeface="Aptos" panose="020B0004020202020204" pitchFamily="34" charset="0"/>
                <a:cs typeface="Times New Roman" panose="02020603050405020304" pitchFamily="18" charset="0"/>
              </a:rPr>
              <a:t>NCRR</a:t>
            </a:r>
            <a:r>
              <a:rPr lang="en-US" sz="2400" kern="100" dirty="0">
                <a:latin typeface="Rockwell" panose="02060603020205020403" pitchFamily="18" charset="0"/>
                <a:ea typeface="Aptos" panose="020B0004020202020204" pitchFamily="34" charset="0"/>
                <a:cs typeface="Times New Roman" panose="02020603050405020304" pitchFamily="18" charset="0"/>
              </a:rPr>
              <a:t> in the building and room fields in Banner.</a:t>
            </a:r>
            <a:endParaRPr lang="en-US" sz="1200" kern="100" dirty="0">
              <a:latin typeface="Rockwell" panose="02060603020205020403" pitchFamily="18" charset="0"/>
              <a:ea typeface="Aptos" panose="020B0004020202020204" pitchFamily="34" charset="0"/>
              <a:cs typeface="Times New Roman" panose="02020603050405020304" pitchFamily="18" charset="0"/>
            </a:endParaRPr>
          </a:p>
          <a:p>
            <a:pPr marR="0" lvl="1">
              <a:spcBef>
                <a:spcPts val="0"/>
              </a:spcBef>
              <a:spcAft>
                <a:spcPts val="0"/>
              </a:spcAft>
            </a:pPr>
            <a:endParaRPr lang="en-US" sz="1200" b="1" kern="100" dirty="0">
              <a:latin typeface="Rockwell" panose="02060603020205020403" pitchFamily="18" charset="0"/>
              <a:ea typeface="Aptos" panose="020B0004020202020204" pitchFamily="34" charset="0"/>
              <a:cs typeface="Times New Roman" panose="02020603050405020304" pitchFamily="18" charset="0"/>
            </a:endParaRPr>
          </a:p>
          <a:p>
            <a:pPr marR="0" lvl="1">
              <a:spcBef>
                <a:spcPts val="0"/>
              </a:spcBef>
              <a:spcAft>
                <a:spcPts val="0"/>
              </a:spcAft>
            </a:pPr>
            <a:r>
              <a:rPr lang="en-US" sz="2400" b="1" kern="100" dirty="0">
                <a:latin typeface="Rockwell" panose="02060603020205020403" pitchFamily="18" charset="0"/>
                <a:ea typeface="Aptos" panose="020B0004020202020204" pitchFamily="34" charset="0"/>
                <a:cs typeface="Times New Roman" panose="02020603050405020304" pitchFamily="18" charset="0"/>
              </a:rPr>
              <a:t>* Classrooms do not roll from term to term.</a:t>
            </a:r>
          </a:p>
        </p:txBody>
      </p:sp>
    </p:spTree>
    <p:extLst>
      <p:ext uri="{BB962C8B-B14F-4D97-AF65-F5344CB8AC3E}">
        <p14:creationId xmlns:p14="http://schemas.microsoft.com/office/powerpoint/2010/main" val="110280274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E5C31-A34E-0299-0E36-0F2550D91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0780F0-69B8-E2AE-CF48-FBA8E32991E9}"/>
              </a:ext>
            </a:extLst>
          </p:cNvPr>
          <p:cNvSpPr>
            <a:spLocks noGrp="1"/>
          </p:cNvSpPr>
          <p:nvPr>
            <p:ph type="title"/>
          </p:nvPr>
        </p:nvSpPr>
        <p:spPr>
          <a:xfrm>
            <a:off x="685779" y="107303"/>
            <a:ext cx="10394729" cy="713791"/>
          </a:xfrm>
          <a:ln w="28575">
            <a:solidFill>
              <a:schemeClr val="tx1"/>
            </a:solidFill>
          </a:ln>
        </p:spPr>
        <p:txBody>
          <a:bodyPr>
            <a:normAutofit/>
          </a:bodyPr>
          <a:lstStyle/>
          <a:p>
            <a:r>
              <a:rPr lang="en-US" sz="3600" b="1" cap="none"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Scheduling Requirements</a:t>
            </a:r>
            <a:endParaRPr lang="en-US" sz="3600" dirty="0"/>
          </a:p>
        </p:txBody>
      </p:sp>
      <p:sp>
        <p:nvSpPr>
          <p:cNvPr id="3" name="Text Placeholder 2">
            <a:extLst>
              <a:ext uri="{FF2B5EF4-FFF2-40B4-BE49-F238E27FC236}">
                <a16:creationId xmlns:a16="http://schemas.microsoft.com/office/drawing/2014/main" id="{D9B819C1-3F26-9B7E-3899-7C3175D8BB6E}"/>
              </a:ext>
            </a:extLst>
          </p:cNvPr>
          <p:cNvSpPr>
            <a:spLocks noGrp="1"/>
          </p:cNvSpPr>
          <p:nvPr>
            <p:ph type="body" sz="half" idx="2"/>
          </p:nvPr>
        </p:nvSpPr>
        <p:spPr>
          <a:xfrm>
            <a:off x="685779" y="914400"/>
            <a:ext cx="10394729" cy="4465539"/>
          </a:xfrm>
        </p:spPr>
        <p:txBody>
          <a:bodyPr>
            <a:normAutofit/>
          </a:bodyPr>
          <a:lstStyle/>
          <a:p>
            <a:pPr marL="1143000" marR="0" lvl="2" indent="-228600">
              <a:lnSpc>
                <a:spcPct val="107000"/>
              </a:lnSpc>
              <a:spcBef>
                <a:spcPts val="0"/>
              </a:spcBef>
              <a:spcAft>
                <a:spcPts val="0"/>
              </a:spcAft>
              <a:buFont typeface="Wingdings" panose="05000000000000000000" pitchFamily="2" charset="2"/>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B41B6F14-3CF3-B449-075C-ACD7291C9CBB}"/>
              </a:ext>
            </a:extLst>
          </p:cNvPr>
          <p:cNvSpPr txBox="1"/>
          <p:nvPr/>
        </p:nvSpPr>
        <p:spPr>
          <a:xfrm>
            <a:off x="685779" y="914400"/>
            <a:ext cx="10394730" cy="5109091"/>
          </a:xfrm>
          <a:prstGeom prst="rect">
            <a:avLst/>
          </a:prstGeom>
          <a:noFill/>
        </p:spPr>
        <p:txBody>
          <a:bodyPr wrap="square">
            <a:spAutoFit/>
          </a:bodyPr>
          <a:lstStyle/>
          <a:p>
            <a:pPr marR="0" lvl="1" algn="ctr">
              <a:spcBef>
                <a:spcPts val="0"/>
              </a:spcBef>
              <a:spcAft>
                <a:spcPts val="0"/>
              </a:spcAft>
            </a:pPr>
            <a:r>
              <a:rPr lang="en-US" sz="2800" b="1" u="sng" kern="100" dirty="0">
                <a:latin typeface="Rockwell" panose="02060603020205020403" pitchFamily="18" charset="0"/>
                <a:ea typeface="Aptos" panose="020B0004020202020204" pitchFamily="34" charset="0"/>
                <a:cs typeface="Times New Roman" panose="02020603050405020304" pitchFamily="18" charset="0"/>
              </a:rPr>
              <a:t>In which classrooms can I schedule my courses </a:t>
            </a:r>
            <a:r>
              <a:rPr lang="en-US" sz="2800" b="1" i="1" u="sng" kern="100" dirty="0">
                <a:latin typeface="Rockwell" panose="02060603020205020403" pitchFamily="18" charset="0"/>
                <a:ea typeface="Aptos" panose="020B0004020202020204" pitchFamily="34" charset="0"/>
                <a:cs typeface="Times New Roman" panose="02020603050405020304" pitchFamily="18" charset="0"/>
              </a:rPr>
              <a:t>before</a:t>
            </a:r>
            <a:r>
              <a:rPr lang="en-US" sz="2800" b="1" u="sng" kern="100" dirty="0">
                <a:latin typeface="Rockwell" panose="02060603020205020403" pitchFamily="18" charset="0"/>
                <a:ea typeface="Aptos" panose="020B0004020202020204" pitchFamily="34" charset="0"/>
                <a:cs typeface="Times New Roman" panose="02020603050405020304" pitchFamily="18" charset="0"/>
              </a:rPr>
              <a:t> mass centralized scheduling</a:t>
            </a:r>
            <a:r>
              <a:rPr lang="en-US" sz="2800" b="1" kern="100" dirty="0">
                <a:latin typeface="Rockwell" panose="02060603020205020403" pitchFamily="18" charset="0"/>
                <a:ea typeface="Aptos" panose="020B0004020202020204" pitchFamily="34" charset="0"/>
                <a:cs typeface="Times New Roman" panose="02020603050405020304" pitchFamily="18" charset="0"/>
              </a:rPr>
              <a:t>?</a:t>
            </a:r>
            <a:br>
              <a:rPr lang="en-US" sz="2800" b="1" kern="100" dirty="0">
                <a:latin typeface="Rockwell" panose="02060603020205020403" pitchFamily="18" charset="0"/>
                <a:ea typeface="Aptos" panose="020B0004020202020204" pitchFamily="34" charset="0"/>
                <a:cs typeface="Times New Roman" panose="02020603050405020304" pitchFamily="18" charset="0"/>
              </a:rPr>
            </a:br>
            <a:endParaRPr lang="en-US" sz="2800" b="1" kern="100" dirty="0">
              <a:latin typeface="Rockwell" panose="02060603020205020403" pitchFamily="18" charset="0"/>
              <a:ea typeface="Aptos" panose="020B0004020202020204" pitchFamily="34" charset="0"/>
              <a:cs typeface="Times New Roman" panose="02020603050405020304" pitchFamily="18" charset="0"/>
            </a:endParaRPr>
          </a:p>
          <a:p>
            <a:pPr marL="1371600" marR="0" lvl="2" indent="-457200">
              <a:spcBef>
                <a:spcPts val="0"/>
              </a:spcBef>
              <a:spcAft>
                <a:spcPts val="0"/>
              </a:spcAft>
              <a:buFont typeface="Arial" panose="020B0604020202020204" pitchFamily="34" charset="0"/>
              <a:buChar char="•"/>
            </a:pPr>
            <a:r>
              <a:rPr lang="en-US" sz="2800" kern="100" dirty="0">
                <a:latin typeface="Rockwell" panose="02060603020205020403" pitchFamily="18" charset="0"/>
                <a:ea typeface="Aptos" panose="020B0004020202020204" pitchFamily="34" charset="0"/>
                <a:cs typeface="Times New Roman" panose="02020603050405020304" pitchFamily="18" charset="0"/>
              </a:rPr>
              <a:t>Only your department’s </a:t>
            </a:r>
            <a:r>
              <a:rPr lang="en-US" sz="2800" i="1" u="sng" kern="100" dirty="0">
                <a:latin typeface="Rockwell" panose="02060603020205020403" pitchFamily="18" charset="0"/>
                <a:ea typeface="Aptos" panose="020B0004020202020204" pitchFamily="34" charset="0"/>
                <a:cs typeface="Times New Roman" panose="02020603050405020304" pitchFamily="18" charset="0"/>
              </a:rPr>
              <a:t>pre-designated</a:t>
            </a:r>
            <a:r>
              <a:rPr lang="en-US" sz="2800" kern="100" dirty="0">
                <a:latin typeface="Rockwell" panose="02060603020205020403" pitchFamily="18" charset="0"/>
                <a:ea typeface="Aptos" panose="020B0004020202020204" pitchFamily="34" charset="0"/>
                <a:cs typeface="Times New Roman" panose="02020603050405020304" pitchFamily="18" charset="0"/>
              </a:rPr>
              <a:t>, centrally schedulable, and non-centrally schedulable spaces.  </a:t>
            </a:r>
          </a:p>
          <a:p>
            <a:pPr marL="1371600" marR="0" lvl="2" indent="-457200">
              <a:spcBef>
                <a:spcPts val="0"/>
              </a:spcBef>
              <a:spcAft>
                <a:spcPts val="0"/>
              </a:spcAft>
              <a:buFont typeface="Arial" panose="020B0604020202020204" pitchFamily="34" charset="0"/>
              <a:buChar char="•"/>
            </a:pPr>
            <a:endParaRPr lang="en-US" sz="2800" kern="100" dirty="0">
              <a:latin typeface="Rockwell" panose="02060603020205020403" pitchFamily="18" charset="0"/>
              <a:ea typeface="Aptos" panose="020B0004020202020204" pitchFamily="34" charset="0"/>
              <a:cs typeface="Times New Roman" panose="02020603050405020304" pitchFamily="18" charset="0"/>
            </a:endParaRPr>
          </a:p>
          <a:p>
            <a:pPr marL="1371600" marR="0" lvl="2" indent="-457200">
              <a:spcBef>
                <a:spcPts val="0"/>
              </a:spcBef>
              <a:spcAft>
                <a:spcPts val="0"/>
              </a:spcAft>
              <a:buFont typeface="Arial" panose="020B0604020202020204" pitchFamily="34" charset="0"/>
              <a:buChar char="•"/>
            </a:pPr>
            <a:r>
              <a:rPr lang="en-US" sz="2800" kern="100" dirty="0">
                <a:latin typeface="Rockwell" panose="02060603020205020403" pitchFamily="18" charset="0"/>
                <a:ea typeface="Aptos" panose="020B0004020202020204" pitchFamily="34" charset="0"/>
                <a:cs typeface="Times New Roman" panose="02020603050405020304" pitchFamily="18" charset="0"/>
              </a:rPr>
              <a:t>If an instructor wants to schedule a course in another department’s classroom, that information must be added to the preference form and submitted to the classroom scheduling team prior to the mass centralized scheduling period.</a:t>
            </a:r>
          </a:p>
          <a:p>
            <a:pPr marL="457200" marR="0">
              <a:spcBef>
                <a:spcPts val="0"/>
              </a:spcBef>
              <a:spcAft>
                <a:spcPts val="0"/>
              </a:spcAft>
            </a:pPr>
            <a:endParaRPr lang="en-US" b="1" kern="100" dirty="0">
              <a:latin typeface="Rockwell" panose="020606030202050204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422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DE29-90EA-0A24-7915-16EB0405F792}"/>
              </a:ext>
            </a:extLst>
          </p:cNvPr>
          <p:cNvSpPr>
            <a:spLocks noGrp="1"/>
          </p:cNvSpPr>
          <p:nvPr>
            <p:ph type="title"/>
          </p:nvPr>
        </p:nvSpPr>
        <p:spPr>
          <a:xfrm>
            <a:off x="685779" y="107303"/>
            <a:ext cx="10394729" cy="713791"/>
          </a:xfrm>
          <a:ln w="28575">
            <a:solidFill>
              <a:schemeClr val="tx1"/>
            </a:solidFill>
          </a:ln>
        </p:spPr>
        <p:txBody>
          <a:bodyPr>
            <a:normAutofit/>
          </a:bodyPr>
          <a:lstStyle/>
          <a:p>
            <a:r>
              <a:rPr lang="en-US" sz="3600" b="1" cap="none"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Scheduling Requirements</a:t>
            </a:r>
            <a:endParaRPr lang="en-US" sz="3600" dirty="0"/>
          </a:p>
        </p:txBody>
      </p:sp>
      <p:sp>
        <p:nvSpPr>
          <p:cNvPr id="3" name="Text Placeholder 2">
            <a:extLst>
              <a:ext uri="{FF2B5EF4-FFF2-40B4-BE49-F238E27FC236}">
                <a16:creationId xmlns:a16="http://schemas.microsoft.com/office/drawing/2014/main" id="{72246AAF-003D-E986-012F-A03297F50D03}"/>
              </a:ext>
            </a:extLst>
          </p:cNvPr>
          <p:cNvSpPr>
            <a:spLocks noGrp="1"/>
          </p:cNvSpPr>
          <p:nvPr>
            <p:ph type="body" sz="half" idx="2"/>
          </p:nvPr>
        </p:nvSpPr>
        <p:spPr>
          <a:xfrm>
            <a:off x="685779" y="914400"/>
            <a:ext cx="10394729" cy="4465539"/>
          </a:xfrm>
        </p:spPr>
        <p:txBody>
          <a:bodyPr>
            <a:normAutofit/>
          </a:bodyPr>
          <a:lstStyle/>
          <a:p>
            <a:pPr marL="1143000" marR="0" lvl="2" indent="-228600">
              <a:lnSpc>
                <a:spcPct val="107000"/>
              </a:lnSpc>
              <a:spcBef>
                <a:spcPts val="0"/>
              </a:spcBef>
              <a:spcAft>
                <a:spcPts val="0"/>
              </a:spcAft>
              <a:buFont typeface="Wingdings" panose="05000000000000000000" pitchFamily="2" charset="2"/>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91CEB4C5-AA45-0E8A-100B-E0FEFBB45943}"/>
              </a:ext>
            </a:extLst>
          </p:cNvPr>
          <p:cNvSpPr txBox="1"/>
          <p:nvPr/>
        </p:nvSpPr>
        <p:spPr>
          <a:xfrm>
            <a:off x="685779" y="1454398"/>
            <a:ext cx="10394730" cy="3385542"/>
          </a:xfrm>
          <a:prstGeom prst="rect">
            <a:avLst/>
          </a:prstGeom>
          <a:noFill/>
        </p:spPr>
        <p:txBody>
          <a:bodyPr wrap="square">
            <a:spAutoFit/>
          </a:bodyPr>
          <a:lstStyle/>
          <a:p>
            <a:pPr marL="914400" marR="0" indent="-457200">
              <a:spcBef>
                <a:spcPts val="0"/>
              </a:spcBef>
              <a:spcAft>
                <a:spcPts val="0"/>
              </a:spcAft>
              <a:buFont typeface="Arial" panose="020B0604020202020204" pitchFamily="34" charset="0"/>
              <a:buChar char="•"/>
            </a:pPr>
            <a:r>
              <a:rPr lang="en-US" sz="2800" kern="100" dirty="0">
                <a:latin typeface="Rockwell" panose="02060603020205020403" pitchFamily="18" charset="0"/>
                <a:ea typeface="Times New Roman" panose="02020603050405020304" pitchFamily="18" charset="0"/>
                <a:cs typeface="Times New Roman" panose="02020603050405020304" pitchFamily="18" charset="0"/>
              </a:rPr>
              <a:t>All courses must be scheduled following the </a:t>
            </a:r>
            <a:r>
              <a:rPr lang="en-US" sz="2800" kern="100" dirty="0">
                <a:solidFill>
                  <a:srgbClr val="FF0000"/>
                </a:solidFill>
                <a:latin typeface="Rockwell" panose="02060603020205020403"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Scheduling Classes Policy Number 01.03.006</a:t>
            </a:r>
            <a:r>
              <a:rPr lang="en-US" sz="2800" kern="100" dirty="0">
                <a:latin typeface="Rockwell" panose="02060603020205020403" pitchFamily="18" charset="0"/>
                <a:ea typeface="Times New Roman" panose="02020603050405020304" pitchFamily="18" charset="0"/>
                <a:cs typeface="Times New Roman" panose="02020603050405020304" pitchFamily="18" charset="0"/>
              </a:rPr>
              <a:t>. </a:t>
            </a:r>
          </a:p>
          <a:p>
            <a:pPr marL="457200" marR="0">
              <a:spcBef>
                <a:spcPts val="0"/>
              </a:spcBef>
              <a:spcAft>
                <a:spcPts val="0"/>
              </a:spcAft>
            </a:pPr>
            <a:endParaRPr lang="en-US" sz="2800" kern="100" dirty="0">
              <a:latin typeface="Rockwell" panose="02060603020205020403" pitchFamily="18" charset="0"/>
              <a:ea typeface="Times New Roman" panose="02020603050405020304" pitchFamily="18" charset="0"/>
              <a:cs typeface="Times New Roman" panose="02020603050405020304" pitchFamily="18" charset="0"/>
            </a:endParaRPr>
          </a:p>
          <a:p>
            <a:pPr marL="914400" marR="0" indent="-457200">
              <a:spcBef>
                <a:spcPts val="0"/>
              </a:spcBef>
              <a:spcAft>
                <a:spcPts val="0"/>
              </a:spcAft>
              <a:buFont typeface="Arial" panose="020B0604020202020204" pitchFamily="34" charset="0"/>
              <a:buChar char="•"/>
            </a:pPr>
            <a:r>
              <a:rPr lang="en-US" sz="2800" kern="100">
                <a:latin typeface="Rockwell" panose="02060603020205020403" pitchFamily="18" charset="0"/>
                <a:ea typeface="Times New Roman" panose="02020603050405020304" pitchFamily="18" charset="0"/>
                <a:cs typeface="Times New Roman" panose="02020603050405020304" pitchFamily="18" charset="0"/>
              </a:rPr>
              <a:t>Academic </a:t>
            </a:r>
            <a:r>
              <a:rPr lang="en-US" sz="2800" kern="100" dirty="0">
                <a:latin typeface="Rockwell" panose="02060603020205020403" pitchFamily="18" charset="0"/>
                <a:ea typeface="Times New Roman" panose="02020603050405020304" pitchFamily="18" charset="0"/>
                <a:cs typeface="Times New Roman" panose="02020603050405020304" pitchFamily="18" charset="0"/>
              </a:rPr>
              <a:t>units must develop and formulate their classroom schedules across the five-day instructional week (Monday through Friday) to maximize the functional use of instructional space.</a:t>
            </a:r>
          </a:p>
          <a:p>
            <a:pPr marL="457200" marR="0">
              <a:spcBef>
                <a:spcPts val="0"/>
              </a:spcBef>
              <a:spcAft>
                <a:spcPts val="0"/>
              </a:spcAft>
            </a:pPr>
            <a:endParaRPr lang="en-US" b="1" kern="100" dirty="0">
              <a:latin typeface="Rockwell" panose="020606030202050204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952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2D5EB-9594-4190-D7C6-321CBED05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DE027-1EBA-2DDD-4CAD-692149DF9195}"/>
              </a:ext>
            </a:extLst>
          </p:cNvPr>
          <p:cNvSpPr>
            <a:spLocks noGrp="1"/>
          </p:cNvSpPr>
          <p:nvPr>
            <p:ph type="title"/>
          </p:nvPr>
        </p:nvSpPr>
        <p:spPr>
          <a:xfrm>
            <a:off x="685779" y="107303"/>
            <a:ext cx="10394729" cy="713791"/>
          </a:xfrm>
          <a:ln w="28575">
            <a:solidFill>
              <a:schemeClr val="tx1"/>
            </a:solidFill>
          </a:ln>
        </p:spPr>
        <p:txBody>
          <a:bodyPr>
            <a:normAutofit/>
          </a:bodyPr>
          <a:lstStyle/>
          <a:p>
            <a:r>
              <a:rPr lang="en-US" sz="3600" b="1" cap="none"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Scheduling Requirements</a:t>
            </a:r>
            <a:endParaRPr lang="en-US" sz="3600" dirty="0"/>
          </a:p>
        </p:txBody>
      </p:sp>
      <p:sp>
        <p:nvSpPr>
          <p:cNvPr id="3" name="Text Placeholder 2">
            <a:extLst>
              <a:ext uri="{FF2B5EF4-FFF2-40B4-BE49-F238E27FC236}">
                <a16:creationId xmlns:a16="http://schemas.microsoft.com/office/drawing/2014/main" id="{D1A1DFE3-85BF-DA9C-17BC-1985D8E7B1AC}"/>
              </a:ext>
            </a:extLst>
          </p:cNvPr>
          <p:cNvSpPr>
            <a:spLocks noGrp="1"/>
          </p:cNvSpPr>
          <p:nvPr>
            <p:ph type="body" sz="half" idx="2"/>
          </p:nvPr>
        </p:nvSpPr>
        <p:spPr>
          <a:xfrm>
            <a:off x="685779" y="914400"/>
            <a:ext cx="10394729" cy="4465539"/>
          </a:xfrm>
        </p:spPr>
        <p:txBody>
          <a:bodyPr>
            <a:normAutofit/>
          </a:bodyPr>
          <a:lstStyle/>
          <a:p>
            <a:pPr marL="1143000" marR="0" lvl="2" indent="-228600">
              <a:lnSpc>
                <a:spcPct val="107000"/>
              </a:lnSpc>
              <a:spcBef>
                <a:spcPts val="0"/>
              </a:spcBef>
              <a:spcAft>
                <a:spcPts val="0"/>
              </a:spcAft>
              <a:buFont typeface="Wingdings" panose="05000000000000000000" pitchFamily="2" charset="2"/>
              <a:buChar char=""/>
            </a:pP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F4E79185-FE1D-77CB-D492-8760EF331969}"/>
              </a:ext>
            </a:extLst>
          </p:cNvPr>
          <p:cNvSpPr txBox="1"/>
          <p:nvPr/>
        </p:nvSpPr>
        <p:spPr>
          <a:xfrm>
            <a:off x="685779" y="914400"/>
            <a:ext cx="10394730" cy="4524315"/>
          </a:xfrm>
          <a:prstGeom prst="rect">
            <a:avLst/>
          </a:prstGeom>
          <a:noFill/>
        </p:spPr>
        <p:txBody>
          <a:bodyPr wrap="square">
            <a:spAutoFit/>
          </a:bodyPr>
          <a:lstStyle/>
          <a:p>
            <a:pPr marL="457200" marR="0">
              <a:spcBef>
                <a:spcPts val="0"/>
              </a:spcBef>
              <a:spcAft>
                <a:spcPts val="0"/>
              </a:spcAft>
            </a:pPr>
            <a:r>
              <a:rPr lang="en-US" sz="2400" b="1" kern="100" dirty="0">
                <a:latin typeface="Rockwell" panose="02060603020205020403" pitchFamily="18" charset="0"/>
                <a:ea typeface="Times New Roman" panose="02020603050405020304" pitchFamily="18" charset="0"/>
                <a:cs typeface="Times New Roman" panose="02020603050405020304" pitchFamily="18" charset="0"/>
              </a:rPr>
              <a:t>Standard class time periods are as follows:</a:t>
            </a:r>
          </a:p>
          <a:p>
            <a:pPr marL="742950" marR="0" indent="-285750">
              <a:spcBef>
                <a:spcPts val="0"/>
              </a:spcBef>
              <a:spcAft>
                <a:spcPts val="0"/>
              </a:spcAft>
              <a:buFont typeface="Arial" panose="020B0604020202020204" pitchFamily="34" charset="0"/>
              <a:buChar char="•"/>
            </a:pPr>
            <a:r>
              <a:rPr lang="en-US" sz="2400" kern="100" dirty="0">
                <a:latin typeface="Rockwell" panose="02060603020205020403" pitchFamily="18" charset="0"/>
                <a:ea typeface="Times New Roman" panose="02020603050405020304" pitchFamily="18" charset="0"/>
                <a:cs typeface="Times New Roman" panose="02020603050405020304" pitchFamily="18" charset="0"/>
              </a:rPr>
              <a:t>55-minute segments meeting three times per week on Monday/Wednesday/Friday</a:t>
            </a:r>
          </a:p>
          <a:p>
            <a:pPr marL="457200" marR="0">
              <a:spcBef>
                <a:spcPts val="0"/>
              </a:spcBef>
              <a:spcAft>
                <a:spcPts val="0"/>
              </a:spcAft>
            </a:pPr>
            <a:endParaRPr lang="en-US" sz="2400" b="1" kern="100" dirty="0">
              <a:latin typeface="Rockwell" panose="02060603020205020403" pitchFamily="18" charset="0"/>
              <a:ea typeface="Times New Roman" panose="02020603050405020304" pitchFamily="18" charset="0"/>
              <a:cs typeface="Times New Roman" panose="02020603050405020304" pitchFamily="18" charset="0"/>
            </a:endParaRPr>
          </a:p>
          <a:p>
            <a:pPr marL="742950" marR="0" indent="-285750">
              <a:spcBef>
                <a:spcPts val="0"/>
              </a:spcBef>
              <a:spcAft>
                <a:spcPts val="0"/>
              </a:spcAft>
              <a:buFont typeface="Arial" panose="020B0604020202020204" pitchFamily="34" charset="0"/>
              <a:buChar char="•"/>
            </a:pPr>
            <a:r>
              <a:rPr lang="en-US" sz="2400" kern="100" dirty="0">
                <a:latin typeface="Rockwell" panose="02060603020205020403" pitchFamily="18" charset="0"/>
                <a:ea typeface="Times New Roman" panose="02020603050405020304" pitchFamily="18" charset="0"/>
                <a:cs typeface="Times New Roman" panose="02020603050405020304" pitchFamily="18" charset="0"/>
              </a:rPr>
              <a:t>80-minute segments meeting two times per week on Monday/Wednesday, Wednesday/Friday, or Tuesday/Thursday</a:t>
            </a:r>
          </a:p>
          <a:p>
            <a:pPr marL="457200" marR="0">
              <a:spcBef>
                <a:spcPts val="0"/>
              </a:spcBef>
              <a:spcAft>
                <a:spcPts val="0"/>
              </a:spcAft>
            </a:pPr>
            <a:endParaRPr lang="en-US" sz="2400" kern="100" dirty="0">
              <a:latin typeface="Rockwell" panose="02060603020205020403" pitchFamily="18" charset="0"/>
              <a:ea typeface="Times New Roman" panose="02020603050405020304" pitchFamily="18" charset="0"/>
              <a:cs typeface="Times New Roman" panose="02020603050405020304" pitchFamily="18" charset="0"/>
            </a:endParaRPr>
          </a:p>
          <a:p>
            <a:pPr marL="742950" marR="0" indent="-285750">
              <a:spcBef>
                <a:spcPts val="0"/>
              </a:spcBef>
              <a:spcAft>
                <a:spcPts val="0"/>
              </a:spcAft>
              <a:buFont typeface="Arial" panose="020B0604020202020204" pitchFamily="34" charset="0"/>
              <a:buChar char="•"/>
            </a:pPr>
            <a:r>
              <a:rPr lang="en-US" sz="2400" kern="100" dirty="0">
                <a:latin typeface="Rockwell" panose="02060603020205020403" pitchFamily="18" charset="0"/>
                <a:ea typeface="Times New Roman" panose="02020603050405020304" pitchFamily="18" charset="0"/>
                <a:cs typeface="Times New Roman" panose="02020603050405020304" pitchFamily="18" charset="0"/>
              </a:rPr>
              <a:t>160-minute segments meeting one time per week on Monday, Tuesday, Wednesday, Thursday, or Friday</a:t>
            </a:r>
          </a:p>
          <a:p>
            <a:pPr marL="742950" marR="0" indent="-285750">
              <a:spcBef>
                <a:spcPts val="0"/>
              </a:spcBef>
              <a:spcAft>
                <a:spcPts val="0"/>
              </a:spcAft>
              <a:buFont typeface="Arial" panose="020B0604020202020204" pitchFamily="34" charset="0"/>
              <a:buChar char="•"/>
            </a:pPr>
            <a:endParaRPr lang="en-US" sz="2400" b="1" kern="100" dirty="0">
              <a:latin typeface="Rockwell" panose="02060603020205020403"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2400" kern="100" dirty="0">
                <a:latin typeface="Rockwell" panose="02060603020205020403" pitchFamily="18" charset="0"/>
                <a:ea typeface="Times New Roman" panose="02020603050405020304" pitchFamily="18" charset="0"/>
                <a:cs typeface="Times New Roman" panose="02020603050405020304" pitchFamily="18" charset="0"/>
              </a:rPr>
              <a:t>The </a:t>
            </a:r>
            <a:r>
              <a:rPr lang="en-US" sz="2400" kern="100" dirty="0">
                <a:solidFill>
                  <a:srgbClr val="FF0000"/>
                </a:solidFill>
                <a:latin typeface="Rockwell" panose="02060603020205020403"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New Daily Class Schedule</a:t>
            </a:r>
            <a:r>
              <a:rPr lang="en-US" sz="2400" kern="100" dirty="0">
                <a:solidFill>
                  <a:srgbClr val="FF0000"/>
                </a:solidFill>
                <a:latin typeface="Rockwell" panose="02060603020205020403" pitchFamily="18" charset="0"/>
                <a:ea typeface="Times New Roman" panose="02020603050405020304" pitchFamily="18" charset="0"/>
                <a:cs typeface="Times New Roman" panose="02020603050405020304" pitchFamily="18" charset="0"/>
              </a:rPr>
              <a:t> </a:t>
            </a:r>
            <a:r>
              <a:rPr lang="en-US" sz="2400" kern="100" dirty="0">
                <a:latin typeface="Rockwell" panose="02060603020205020403" pitchFamily="18" charset="0"/>
                <a:ea typeface="Times New Roman" panose="02020603050405020304" pitchFamily="18" charset="0"/>
                <a:cs typeface="Times New Roman" panose="02020603050405020304" pitchFamily="18" charset="0"/>
              </a:rPr>
              <a:t>is available on the Office of the Registrar website. </a:t>
            </a:r>
          </a:p>
        </p:txBody>
      </p:sp>
    </p:spTree>
    <p:extLst>
      <p:ext uri="{BB962C8B-B14F-4D97-AF65-F5344CB8AC3E}">
        <p14:creationId xmlns:p14="http://schemas.microsoft.com/office/powerpoint/2010/main" val="2025822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C27CDA-0B48-A802-7EFA-3F104AAA802D}"/>
              </a:ext>
            </a:extLst>
          </p:cNvPr>
          <p:cNvSpPr txBox="1"/>
          <p:nvPr/>
        </p:nvSpPr>
        <p:spPr>
          <a:xfrm>
            <a:off x="168500" y="1354586"/>
            <a:ext cx="11070114" cy="4148828"/>
          </a:xfrm>
          <a:prstGeom prst="rect">
            <a:avLst/>
          </a:prstGeom>
          <a:noFill/>
          <a:ln w="41275" cmpd="tri">
            <a:noFill/>
          </a:ln>
        </p:spPr>
        <p:txBody>
          <a:bodyPr wrap="square" rtlCol="0">
            <a:spAutoFit/>
          </a:bodyPr>
          <a:lstStyle/>
          <a:p>
            <a:pPr marL="800100" marR="0" indent="-342900" algn="just">
              <a:lnSpc>
                <a:spcPct val="107000"/>
              </a:lnSpc>
              <a:spcBef>
                <a:spcPts val="0"/>
              </a:spcBef>
              <a:spcAft>
                <a:spcPts val="0"/>
              </a:spcAft>
              <a:buFont typeface="Arial" panose="020B0604020202020204" pitchFamily="34" charset="0"/>
              <a:buChar char="•"/>
            </a:pPr>
            <a:r>
              <a:rPr lang="en-US" sz="2800" kern="100" dirty="0">
                <a:latin typeface="Rockwell" panose="02060603020205020403" pitchFamily="18" charset="0"/>
                <a:ea typeface="Times New Roman" panose="02020603050405020304" pitchFamily="18" charset="0"/>
                <a:cs typeface="Times New Roman" panose="02020603050405020304" pitchFamily="18" charset="0"/>
              </a:rPr>
              <a:t>To improve classroom utilization across campus, both the room’s </a:t>
            </a:r>
            <a:r>
              <a:rPr lang="en-US" sz="2800" b="1" kern="100" dirty="0">
                <a:latin typeface="Rockwell" panose="02060603020205020403" pitchFamily="18" charset="0"/>
                <a:ea typeface="Times New Roman" panose="02020603050405020304" pitchFamily="18" charset="0"/>
                <a:cs typeface="Times New Roman" panose="02020603050405020304" pitchFamily="18" charset="0"/>
              </a:rPr>
              <a:t>seating capacity </a:t>
            </a:r>
            <a:r>
              <a:rPr lang="en-US" sz="2800" kern="100" dirty="0">
                <a:latin typeface="Rockwell" panose="02060603020205020403" pitchFamily="18" charset="0"/>
                <a:ea typeface="Times New Roman" panose="02020603050405020304" pitchFamily="18" charset="0"/>
                <a:cs typeface="Times New Roman" panose="02020603050405020304" pitchFamily="18" charset="0"/>
              </a:rPr>
              <a:t>and the courses’ </a:t>
            </a:r>
            <a:r>
              <a:rPr lang="en-US" sz="2800" b="1" kern="100" dirty="0">
                <a:latin typeface="Rockwell" panose="02060603020205020403" pitchFamily="18" charset="0"/>
                <a:ea typeface="Times New Roman" panose="02020603050405020304" pitchFamily="18" charset="0"/>
                <a:cs typeface="Times New Roman" panose="02020603050405020304" pitchFamily="18" charset="0"/>
              </a:rPr>
              <a:t>expected enrollment</a:t>
            </a:r>
            <a:r>
              <a:rPr lang="en-US" sz="2800" kern="100" dirty="0">
                <a:latin typeface="Rockwell" panose="02060603020205020403" pitchFamily="18" charset="0"/>
                <a:ea typeface="Times New Roman" panose="02020603050405020304" pitchFamily="18" charset="0"/>
                <a:cs typeface="Times New Roman" panose="02020603050405020304" pitchFamily="18" charset="0"/>
              </a:rPr>
              <a:t> should be considered when assigning space.  </a:t>
            </a:r>
          </a:p>
          <a:p>
            <a:pPr marL="800100" marR="0" indent="-342900" algn="just">
              <a:lnSpc>
                <a:spcPct val="107000"/>
              </a:lnSpc>
              <a:spcBef>
                <a:spcPts val="0"/>
              </a:spcBef>
              <a:spcAft>
                <a:spcPts val="0"/>
              </a:spcAft>
              <a:buFont typeface="Arial" panose="020B0604020202020204" pitchFamily="34" charset="0"/>
              <a:buChar char="•"/>
            </a:pPr>
            <a:endParaRPr lang="en-US" sz="2800" kern="100" dirty="0">
              <a:latin typeface="Rockwell" panose="02060603020205020403" pitchFamily="18" charset="0"/>
              <a:ea typeface="Times New Roman" panose="02020603050405020304" pitchFamily="18" charset="0"/>
              <a:cs typeface="Times New Roman" panose="02020603050405020304" pitchFamily="18" charset="0"/>
            </a:endParaRPr>
          </a:p>
          <a:p>
            <a:pPr marL="800100" marR="0" indent="-342900" algn="just">
              <a:lnSpc>
                <a:spcPct val="107000"/>
              </a:lnSpc>
              <a:spcBef>
                <a:spcPts val="0"/>
              </a:spcBef>
              <a:spcAft>
                <a:spcPts val="0"/>
              </a:spcAft>
              <a:buFont typeface="Arial" panose="020B0604020202020204" pitchFamily="34" charset="0"/>
              <a:buChar char="•"/>
            </a:pPr>
            <a:r>
              <a:rPr lang="en-US" sz="2800" kern="100" dirty="0">
                <a:latin typeface="Rockwell" panose="02060603020205020403" pitchFamily="18" charset="0"/>
                <a:ea typeface="Times New Roman" panose="02020603050405020304" pitchFamily="18" charset="0"/>
                <a:cs typeface="Times New Roman" panose="02020603050405020304" pitchFamily="18" charset="0"/>
              </a:rPr>
              <a:t>All classrooms (including pre-designated and centrally scheduled) should be filled to capacity whenever possible, with at least </a:t>
            </a:r>
            <a:r>
              <a:rPr lang="en-US" sz="2800" b="1" kern="100" dirty="0">
                <a:latin typeface="Rockwell" panose="02060603020205020403" pitchFamily="18" charset="0"/>
                <a:ea typeface="Times New Roman" panose="02020603050405020304" pitchFamily="18" charset="0"/>
                <a:cs typeface="Times New Roman" panose="02020603050405020304" pitchFamily="18" charset="0"/>
              </a:rPr>
              <a:t>65%</a:t>
            </a:r>
            <a:r>
              <a:rPr lang="en-US" sz="2800" kern="100" dirty="0">
                <a:latin typeface="Rockwell" panose="02060603020205020403" pitchFamily="18" charset="0"/>
                <a:ea typeface="Times New Roman" panose="02020603050405020304" pitchFamily="18" charset="0"/>
                <a:cs typeface="Times New Roman" panose="02020603050405020304" pitchFamily="18" charset="0"/>
              </a:rPr>
              <a:t> of seats being filled by students in any course </a:t>
            </a:r>
            <a:r>
              <a:rPr lang="en-US" sz="2800" kern="100" dirty="0">
                <a:solidFill>
                  <a:srgbClr val="FF0000"/>
                </a:solidFill>
                <a:latin typeface="Rockwell" panose="02060603020205020403" pitchFamily="18" charset="0"/>
                <a:ea typeface="Times New Roman" panose="02020603050405020304" pitchFamily="18" charset="0"/>
                <a:cs typeface="Times New Roman" panose="02020603050405020304" pitchFamily="18" charset="0"/>
              </a:rPr>
              <a:t>(</a:t>
            </a:r>
            <a:r>
              <a:rPr lang="en-US" sz="2800" kern="100" dirty="0">
                <a:solidFill>
                  <a:srgbClr val="FF0000"/>
                </a:solidFill>
                <a:latin typeface="Rockwell" panose="02060603020205020403"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Centralized Classroom and Event Scheduling Policy</a:t>
            </a:r>
            <a:r>
              <a:rPr lang="en-US" sz="2800" kern="100" dirty="0">
                <a:solidFill>
                  <a:srgbClr val="FF0000"/>
                </a:solidFill>
                <a:latin typeface="Rockwell" panose="02060603020205020403" pitchFamily="18" charset="0"/>
                <a:ea typeface="Times New Roman" panose="02020603050405020304" pitchFamily="18" charset="0"/>
                <a:cs typeface="Times New Roman" panose="02020603050405020304" pitchFamily="18" charset="0"/>
              </a:rPr>
              <a:t>).</a:t>
            </a:r>
          </a:p>
          <a:p>
            <a:pPr marL="457200" marR="0" algn="just">
              <a:lnSpc>
                <a:spcPct val="107000"/>
              </a:lnSpc>
              <a:spcBef>
                <a:spcPts val="0"/>
              </a:spcBef>
              <a:spcAft>
                <a:spcPts val="0"/>
              </a:spcAft>
            </a:pPr>
            <a:endParaRPr lang="en-US" sz="2400" kern="100" dirty="0">
              <a:latin typeface="Rockwell" panose="02060603020205020403"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77AD0F4-61E8-85A8-8805-02B88576163F}"/>
              </a:ext>
            </a:extLst>
          </p:cNvPr>
          <p:cNvSpPr txBox="1"/>
          <p:nvPr/>
        </p:nvSpPr>
        <p:spPr>
          <a:xfrm>
            <a:off x="429207" y="401017"/>
            <a:ext cx="10809407" cy="646331"/>
          </a:xfrm>
          <a:prstGeom prst="rect">
            <a:avLst/>
          </a:prstGeom>
          <a:noFill/>
          <a:ln w="19050">
            <a:solidFill>
              <a:schemeClr val="tx1"/>
            </a:solidFill>
          </a:ln>
        </p:spPr>
        <p:txBody>
          <a:bodyPr wrap="square">
            <a:spAutoFit/>
          </a:bodyPr>
          <a:lstStyle/>
          <a:p>
            <a:pPr algn="ctr"/>
            <a:r>
              <a:rPr lang="en-US" sz="3600" b="1" cap="none" spc="0"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Classroom Utilization Requirements</a:t>
            </a:r>
            <a:endPar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endParaRPr>
          </a:p>
        </p:txBody>
      </p:sp>
    </p:spTree>
    <p:extLst>
      <p:ext uri="{BB962C8B-B14F-4D97-AF65-F5344CB8AC3E}">
        <p14:creationId xmlns:p14="http://schemas.microsoft.com/office/powerpoint/2010/main" val="254883654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a:extLst>
            <a:ext uri="{FF2B5EF4-FFF2-40B4-BE49-F238E27FC236}">
              <a16:creationId xmlns:a16="http://schemas.microsoft.com/office/drawing/2014/main" id="{258E1A82-CD6A-4088-8F37-79FDBE57261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A444C0E-1937-4093-8A07-6F33AFAF2128}"/>
              </a:ext>
            </a:extLst>
          </p:cNvPr>
          <p:cNvSpPr txBox="1"/>
          <p:nvPr/>
        </p:nvSpPr>
        <p:spPr>
          <a:xfrm>
            <a:off x="429206" y="1397226"/>
            <a:ext cx="10809407" cy="4063548"/>
          </a:xfrm>
          <a:prstGeom prst="rect">
            <a:avLst/>
          </a:prstGeom>
          <a:noFill/>
          <a:ln w="41275" cmpd="tri">
            <a:noFill/>
          </a:ln>
        </p:spPr>
        <p:txBody>
          <a:bodyPr wrap="square" rtlCol="0">
            <a:spAutoFit/>
          </a:bodyPr>
          <a:lstStyle/>
          <a:p>
            <a:pPr marL="457200" marR="0">
              <a:lnSpc>
                <a:spcPct val="107000"/>
              </a:lnSpc>
              <a:spcBef>
                <a:spcPts val="0"/>
              </a:spcBef>
              <a:spcAft>
                <a:spcPts val="0"/>
              </a:spcAft>
            </a:pPr>
            <a:r>
              <a:rPr lang="en-US" b="1"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r>
              <a:rPr lang="en-US" sz="2700" b="1" kern="100" dirty="0">
                <a:effectLst/>
                <a:latin typeface="Rockwell" panose="02060603020205020403" pitchFamily="18" charset="0"/>
                <a:ea typeface="Times New Roman" panose="02020603050405020304" pitchFamily="18" charset="0"/>
                <a:cs typeface="Times New Roman" panose="02020603050405020304" pitchFamily="18" charset="0"/>
              </a:rPr>
              <a:t>The maximum enrollment is based on need rather than desired space</a:t>
            </a:r>
            <a:r>
              <a:rPr lang="en-US" sz="2700" kern="100" dirty="0">
                <a:effectLst/>
                <a:latin typeface="Rockwell" panose="02060603020205020403" pitchFamily="18" charset="0"/>
                <a:ea typeface="Times New Roman" panose="02020603050405020304" pitchFamily="18" charset="0"/>
                <a:cs typeface="Times New Roman" panose="02020603050405020304" pitchFamily="18" charset="0"/>
              </a:rPr>
              <a:t>.  Maximum enrollment of </a:t>
            </a:r>
            <a:r>
              <a:rPr lang="en-US" sz="2700" b="1" kern="100" dirty="0">
                <a:effectLst/>
                <a:latin typeface="Rockwell" panose="02060603020205020403" pitchFamily="18" charset="0"/>
                <a:ea typeface="Times New Roman" panose="02020603050405020304" pitchFamily="18" charset="0"/>
                <a:cs typeface="Times New Roman" panose="02020603050405020304" pitchFamily="18" charset="0"/>
              </a:rPr>
              <a:t>existing</a:t>
            </a:r>
            <a:r>
              <a:rPr lang="en-US" sz="2700" kern="100" dirty="0">
                <a:effectLst/>
                <a:latin typeface="Rockwell" panose="02060603020205020403" pitchFamily="18" charset="0"/>
                <a:ea typeface="Times New Roman" panose="02020603050405020304" pitchFamily="18" charset="0"/>
                <a:cs typeface="Times New Roman" panose="02020603050405020304" pitchFamily="18" charset="0"/>
              </a:rPr>
              <a:t> courses should reflect the actual enrollment of the course over the previous two years.  To allow for increased enrollment, maximum enrollment may increase up to </a:t>
            </a:r>
            <a:r>
              <a:rPr lang="en-US" sz="2700" b="1" kern="100" dirty="0">
                <a:effectLst/>
                <a:latin typeface="Rockwell" panose="02060603020205020403" pitchFamily="18" charset="0"/>
                <a:ea typeface="Times New Roman" panose="02020603050405020304" pitchFamily="18" charset="0"/>
                <a:cs typeface="Times New Roman" panose="02020603050405020304" pitchFamily="18" charset="0"/>
              </a:rPr>
              <a:t>10%</a:t>
            </a:r>
            <a:r>
              <a:rPr lang="en-US" sz="2700" kern="100" dirty="0">
                <a:effectLst/>
                <a:latin typeface="Rockwell" panose="02060603020205020403" pitchFamily="18" charset="0"/>
                <a:ea typeface="Times New Roman" panose="02020603050405020304" pitchFamily="18" charset="0"/>
                <a:cs typeface="Times New Roman" panose="02020603050405020304" pitchFamily="18" charset="0"/>
              </a:rPr>
              <a:t> from the previous two years </a:t>
            </a:r>
            <a:r>
              <a:rPr lang="en-US" sz="2700" kern="100" dirty="0">
                <a:solidFill>
                  <a:srgbClr val="FF0000"/>
                </a:solidFill>
                <a:effectLst/>
                <a:latin typeface="Rockwell" panose="02060603020205020403" pitchFamily="18" charset="0"/>
                <a:ea typeface="Times New Roman" panose="02020603050405020304" pitchFamily="18" charset="0"/>
                <a:cs typeface="Times New Roman" panose="02020603050405020304" pitchFamily="18" charset="0"/>
              </a:rPr>
              <a:t>(</a:t>
            </a:r>
            <a:r>
              <a:rPr lang="en-US" sz="2700" kern="100" dirty="0">
                <a:effectLst/>
                <a:latin typeface="Rockwell" panose="02060603020205020403" pitchFamily="18" charset="0"/>
                <a:ea typeface="Times New Roman" panose="02020603050405020304" pitchFamily="18" charset="0"/>
                <a:cs typeface="Times New Roman" panose="02020603050405020304" pitchFamily="18" charset="0"/>
                <a:hlinkClick r:id="rId4"/>
              </a:rPr>
              <a:t>Centralized Classroom and Event Scheduling Policy</a:t>
            </a:r>
            <a:r>
              <a:rPr lang="en-US" sz="2700" kern="100" dirty="0">
                <a:solidFill>
                  <a:srgbClr val="FF0000"/>
                </a:solidFill>
                <a:effectLst/>
                <a:latin typeface="Rockwell" panose="02060603020205020403" pitchFamily="18" charset="0"/>
                <a:ea typeface="Times New Roman" panose="02020603050405020304" pitchFamily="18" charset="0"/>
                <a:cs typeface="Times New Roman" panose="02020603050405020304" pitchFamily="18" charset="0"/>
              </a:rPr>
              <a:t>).</a:t>
            </a:r>
          </a:p>
          <a:p>
            <a:pPr marL="457200" marR="0">
              <a:lnSpc>
                <a:spcPct val="107000"/>
              </a:lnSpc>
              <a:spcBef>
                <a:spcPts val="0"/>
              </a:spcBef>
              <a:spcAft>
                <a:spcPts val="0"/>
              </a:spcAft>
            </a:pPr>
            <a:endParaRPr lang="en-US" sz="2700" kern="100" dirty="0">
              <a:latin typeface="Rockwell" panose="02060603020205020403" pitchFamily="18"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2700" kern="100" dirty="0">
                <a:latin typeface="Rockwell" panose="02060603020205020403" pitchFamily="18" charset="0"/>
                <a:ea typeface="Times New Roman" panose="02020603050405020304" pitchFamily="18" charset="0"/>
                <a:cs typeface="Times New Roman" panose="02020603050405020304" pitchFamily="18" charset="0"/>
              </a:rPr>
              <a:t>The maximum enrollment of </a:t>
            </a:r>
            <a:r>
              <a:rPr lang="en-US" sz="2700" b="1" kern="100" dirty="0">
                <a:latin typeface="Rockwell" panose="02060603020205020403" pitchFamily="18" charset="0"/>
                <a:ea typeface="Times New Roman" panose="02020603050405020304" pitchFamily="18" charset="0"/>
                <a:cs typeface="Times New Roman" panose="02020603050405020304" pitchFamily="18" charset="0"/>
              </a:rPr>
              <a:t>new</a:t>
            </a:r>
            <a:r>
              <a:rPr lang="en-US" sz="2700" kern="100" dirty="0">
                <a:latin typeface="Rockwell" panose="02060603020205020403" pitchFamily="18" charset="0"/>
                <a:ea typeface="Times New Roman" panose="02020603050405020304" pitchFamily="18" charset="0"/>
                <a:cs typeface="Times New Roman" panose="02020603050405020304" pitchFamily="18" charset="0"/>
              </a:rPr>
              <a:t> courses should reflect the realistic expectation of enrollment in the course.</a:t>
            </a:r>
          </a:p>
        </p:txBody>
      </p:sp>
      <p:sp>
        <p:nvSpPr>
          <p:cNvPr id="5" name="TextBox 4">
            <a:extLst>
              <a:ext uri="{FF2B5EF4-FFF2-40B4-BE49-F238E27FC236}">
                <a16:creationId xmlns:a16="http://schemas.microsoft.com/office/drawing/2014/main" id="{DE951957-57CA-59A6-9BD3-56ADC6404570}"/>
              </a:ext>
            </a:extLst>
          </p:cNvPr>
          <p:cNvSpPr txBox="1"/>
          <p:nvPr/>
        </p:nvSpPr>
        <p:spPr>
          <a:xfrm>
            <a:off x="429207" y="401017"/>
            <a:ext cx="10809407" cy="646331"/>
          </a:xfrm>
          <a:prstGeom prst="rect">
            <a:avLst/>
          </a:prstGeom>
          <a:noFill/>
          <a:ln w="19050">
            <a:solidFill>
              <a:schemeClr val="tx1"/>
            </a:solidFill>
          </a:ln>
        </p:spPr>
        <p:txBody>
          <a:bodyPr wrap="square">
            <a:spAutoFit/>
          </a:bodyPr>
          <a:lstStyle/>
          <a:p>
            <a:pPr algn="ctr"/>
            <a:r>
              <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Classroom Utilization Requirements</a:t>
            </a:r>
          </a:p>
        </p:txBody>
      </p:sp>
    </p:spTree>
    <p:extLst>
      <p:ext uri="{BB962C8B-B14F-4D97-AF65-F5344CB8AC3E}">
        <p14:creationId xmlns:p14="http://schemas.microsoft.com/office/powerpoint/2010/main" val="203002425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a:extLst>
            <a:ext uri="{FF2B5EF4-FFF2-40B4-BE49-F238E27FC236}">
              <a16:creationId xmlns:a16="http://schemas.microsoft.com/office/drawing/2014/main" id="{7B3138ED-7D0A-319E-C78B-1593FDB89F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017542-CDB4-CE63-EE0A-24F7ABE1D331}"/>
              </a:ext>
            </a:extLst>
          </p:cNvPr>
          <p:cNvSpPr txBox="1"/>
          <p:nvPr/>
        </p:nvSpPr>
        <p:spPr>
          <a:xfrm>
            <a:off x="429206" y="1199748"/>
            <a:ext cx="10809407" cy="4518673"/>
          </a:xfrm>
          <a:prstGeom prst="rect">
            <a:avLst/>
          </a:prstGeom>
          <a:noFill/>
          <a:ln w="41275" cmpd="tri">
            <a:noFill/>
          </a:ln>
        </p:spPr>
        <p:txBody>
          <a:bodyPr wrap="square" rtlCol="0">
            <a:spAutoFit/>
          </a:bodyPr>
          <a:lstStyle/>
          <a:p>
            <a:pPr marL="457200" marR="0">
              <a:lnSpc>
                <a:spcPct val="107000"/>
              </a:lnSpc>
              <a:spcBef>
                <a:spcPts val="0"/>
              </a:spcBef>
              <a:spcAft>
                <a:spcPts val="0"/>
              </a:spcAft>
            </a:pPr>
            <a:r>
              <a:rPr lang="en-US" b="1"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000" b="1" kern="100" dirty="0">
              <a:latin typeface="Rockwell" panose="02060603020205020403" pitchFamily="18"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2800" b="1" kern="100" dirty="0">
                <a:latin typeface="Rockwell" panose="02060603020205020403" pitchFamily="18" charset="0"/>
                <a:ea typeface="Times New Roman" panose="02020603050405020304" pitchFamily="18" charset="0"/>
                <a:cs typeface="Times New Roman" panose="02020603050405020304" pitchFamily="18" charset="0"/>
              </a:rPr>
              <a:t>Schedule your courses in appropriately sized rooms in your pre-designated spaces</a:t>
            </a:r>
            <a:r>
              <a:rPr lang="en-US" sz="2800" kern="100" dirty="0">
                <a:latin typeface="Rockwell" panose="02060603020205020403" pitchFamily="18" charset="0"/>
                <a:ea typeface="Times New Roman" panose="02020603050405020304" pitchFamily="18" charset="0"/>
                <a:cs typeface="Times New Roman" panose="02020603050405020304" pitchFamily="18" charset="0"/>
              </a:rPr>
              <a:t>. To achieve the minimum capacity requirement, the classroom scheduled for a course must historically be able to fill </a:t>
            </a:r>
            <a:r>
              <a:rPr lang="en-US" sz="2800" b="1" kern="100" dirty="0">
                <a:latin typeface="Rockwell" panose="02060603020205020403" pitchFamily="18" charset="0"/>
                <a:ea typeface="Times New Roman" panose="02020603050405020304" pitchFamily="18" charset="0"/>
                <a:cs typeface="Times New Roman" panose="02020603050405020304" pitchFamily="18" charset="0"/>
              </a:rPr>
              <a:t>65% </a:t>
            </a:r>
            <a:r>
              <a:rPr lang="en-US" sz="2800" kern="100" dirty="0">
                <a:latin typeface="Rockwell" panose="02060603020205020403" pitchFamily="18" charset="0"/>
                <a:ea typeface="Times New Roman" panose="02020603050405020304" pitchFamily="18" charset="0"/>
                <a:cs typeface="Times New Roman" panose="02020603050405020304" pitchFamily="18" charset="0"/>
              </a:rPr>
              <a:t>of the seats in the room</a:t>
            </a:r>
          </a:p>
          <a:p>
            <a:pPr marL="457200" marR="0">
              <a:lnSpc>
                <a:spcPct val="107000"/>
              </a:lnSpc>
              <a:spcBef>
                <a:spcPts val="0"/>
              </a:spcBef>
              <a:spcAft>
                <a:spcPts val="0"/>
              </a:spcAft>
            </a:pPr>
            <a:r>
              <a:rPr lang="en-US" sz="2800" kern="100" dirty="0">
                <a:solidFill>
                  <a:srgbClr val="FF0000"/>
                </a:solidFill>
                <a:latin typeface="Rockwell" panose="02060603020205020403" pitchFamily="18" charset="0"/>
                <a:ea typeface="Times New Roman" panose="02020603050405020304" pitchFamily="18" charset="0"/>
                <a:cs typeface="Times New Roman" panose="02020603050405020304" pitchFamily="18" charset="0"/>
              </a:rPr>
              <a:t>(</a:t>
            </a:r>
            <a:r>
              <a:rPr lang="en-US" sz="2800" kern="100" dirty="0">
                <a:latin typeface="Rockwell" panose="02060603020205020403" pitchFamily="18" charset="0"/>
                <a:ea typeface="Times New Roman" panose="02020603050405020304" pitchFamily="18" charset="0"/>
                <a:cs typeface="Times New Roman" panose="02020603050405020304" pitchFamily="18" charset="0"/>
                <a:hlinkClick r:id="rId4"/>
              </a:rPr>
              <a:t>Centralized Classroom and Event Scheduling Policy</a:t>
            </a:r>
            <a:r>
              <a:rPr lang="en-US" sz="2800" kern="100" dirty="0">
                <a:solidFill>
                  <a:srgbClr val="FF0000"/>
                </a:solidFill>
                <a:latin typeface="Rockwell" panose="02060603020205020403" pitchFamily="18" charset="0"/>
                <a:ea typeface="Times New Roman" panose="02020603050405020304" pitchFamily="18" charset="0"/>
                <a:cs typeface="Times New Roman" panose="02020603050405020304" pitchFamily="18" charset="0"/>
              </a:rPr>
              <a:t>).</a:t>
            </a:r>
          </a:p>
          <a:p>
            <a:pPr marL="457200" marR="0">
              <a:lnSpc>
                <a:spcPct val="107000"/>
              </a:lnSpc>
              <a:spcBef>
                <a:spcPts val="0"/>
              </a:spcBef>
              <a:spcAft>
                <a:spcPts val="0"/>
              </a:spcAft>
            </a:pPr>
            <a:endParaRPr lang="en-US" sz="2800" kern="100" dirty="0">
              <a:highlight>
                <a:srgbClr val="FFFF00"/>
              </a:highlight>
              <a:latin typeface="Rockwell" panose="02060603020205020403" pitchFamily="18" charset="0"/>
              <a:ea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2800" b="1" kern="100" dirty="0">
                <a:latin typeface="Rockwell" panose="02060603020205020403" pitchFamily="18" charset="0"/>
                <a:ea typeface="Times New Roman" panose="02020603050405020304" pitchFamily="18" charset="0"/>
                <a:cs typeface="Times New Roman" panose="02020603050405020304" pitchFamily="18" charset="0"/>
              </a:rPr>
              <a:t>Do not block classrooms. </a:t>
            </a:r>
            <a:r>
              <a:rPr lang="en-US" sz="2800" kern="100" dirty="0">
                <a:latin typeface="Rockwell" panose="02060603020205020403" pitchFamily="18" charset="0"/>
                <a:ea typeface="Times New Roman" panose="02020603050405020304" pitchFamily="18" charset="0"/>
                <a:cs typeface="Times New Roman" panose="02020603050405020304" pitchFamily="18" charset="0"/>
              </a:rPr>
              <a:t>Departments are prohibited from blocking or creating faux courses to hold classrooms for FYO, TRLS, GradFIRST, Office Hours, etc. </a:t>
            </a:r>
            <a:endParaRPr lang="en-US" sz="28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574ED3B-F6A1-D637-1C95-926CA4B46FF9}"/>
              </a:ext>
            </a:extLst>
          </p:cNvPr>
          <p:cNvSpPr txBox="1"/>
          <p:nvPr/>
        </p:nvSpPr>
        <p:spPr>
          <a:xfrm>
            <a:off x="429207" y="401017"/>
            <a:ext cx="10809407" cy="646331"/>
          </a:xfrm>
          <a:prstGeom prst="rect">
            <a:avLst/>
          </a:prstGeom>
          <a:noFill/>
          <a:ln w="19050">
            <a:solidFill>
              <a:schemeClr val="tx1"/>
            </a:solidFill>
          </a:ln>
        </p:spPr>
        <p:txBody>
          <a:bodyPr wrap="square">
            <a:spAutoFit/>
          </a:bodyPr>
          <a:lstStyle/>
          <a:p>
            <a:pPr algn="ctr"/>
            <a:r>
              <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Classroom Utilization Requirements</a:t>
            </a:r>
          </a:p>
        </p:txBody>
      </p:sp>
    </p:spTree>
    <p:extLst>
      <p:ext uri="{BB962C8B-B14F-4D97-AF65-F5344CB8AC3E}">
        <p14:creationId xmlns:p14="http://schemas.microsoft.com/office/powerpoint/2010/main" val="309303378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esks in empty classroom">
            <a:extLst>
              <a:ext uri="{FF2B5EF4-FFF2-40B4-BE49-F238E27FC236}">
                <a16:creationId xmlns:a16="http://schemas.microsoft.com/office/drawing/2014/main" id="{09340038-E14A-0B36-E582-19BAC00F4B56}"/>
              </a:ext>
            </a:extLst>
          </p:cNvPr>
          <p:cNvPicPr>
            <a:picLocks noChangeAspect="1"/>
          </p:cNvPicPr>
          <p:nvPr/>
        </p:nvPicPr>
        <p:blipFill rotWithShape="1">
          <a:blip r:embed="rId3">
            <a:alphaModFix amt="50000"/>
          </a:blip>
          <a:srcRect t="13674" r="-1" b="11324"/>
          <a:stretch/>
        </p:blipFill>
        <p:spPr>
          <a:xfrm>
            <a:off x="305" y="10"/>
            <a:ext cx="12191695" cy="6857990"/>
          </a:xfrm>
          <a:prstGeom prst="rect">
            <a:avLst/>
          </a:prstGeom>
        </p:spPr>
      </p:pic>
      <p:sp>
        <p:nvSpPr>
          <p:cNvPr id="1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Rectangle 2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F46AF37-3EDD-4270-9806-D44E0F1AD814}"/>
              </a:ext>
            </a:extLst>
          </p:cNvPr>
          <p:cNvSpPr>
            <a:spLocks noGrp="1"/>
          </p:cNvSpPr>
          <p:nvPr>
            <p:ph type="title"/>
          </p:nvPr>
        </p:nvSpPr>
        <p:spPr>
          <a:xfrm>
            <a:off x="541178" y="1193799"/>
            <a:ext cx="3909524" cy="4699000"/>
          </a:xfrm>
        </p:spPr>
        <p:txBody>
          <a:bodyPr anchor="ctr">
            <a:normAutofit/>
          </a:bodyPr>
          <a:lstStyle/>
          <a:p>
            <a:r>
              <a:rPr lang="en-US" sz="4000">
                <a:solidFill>
                  <a:schemeClr val="tx1"/>
                </a:solidFill>
              </a:rPr>
              <a:t>What is Centralized Classroom &amp; Event Scheduling</a:t>
            </a:r>
            <a:br>
              <a:rPr lang="en-US" sz="4000">
                <a:solidFill>
                  <a:schemeClr val="tx1"/>
                </a:solidFill>
              </a:rPr>
            </a:br>
            <a:r>
              <a:rPr lang="en-US" sz="4000">
                <a:solidFill>
                  <a:schemeClr val="tx1"/>
                </a:solidFill>
              </a:rPr>
              <a:t>?</a:t>
            </a:r>
            <a:endParaRPr lang="en-US" sz="4000" dirty="0">
              <a:solidFill>
                <a:schemeClr val="tx1"/>
              </a:solidFill>
            </a:endParaRPr>
          </a:p>
        </p:txBody>
      </p:sp>
      <p:cxnSp>
        <p:nvCxnSpPr>
          <p:cNvPr id="24" name="Straight Connector 2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34798335-C1A4-4F9D-BC2D-0D217B045073}"/>
              </a:ext>
            </a:extLst>
          </p:cNvPr>
          <p:cNvSpPr>
            <a:spLocks noGrp="1"/>
          </p:cNvSpPr>
          <p:nvPr>
            <p:ph sz="quarter" idx="13"/>
          </p:nvPr>
        </p:nvSpPr>
        <p:spPr>
          <a:xfrm>
            <a:off x="4323320" y="342153"/>
            <a:ext cx="7506761" cy="5974926"/>
          </a:xfrm>
        </p:spPr>
        <p:txBody>
          <a:bodyPr anchor="ctr">
            <a:normAutofit/>
          </a:bodyPr>
          <a:lstStyle/>
          <a:p>
            <a:pPr marL="457200" lvl="1" indent="0" algn="just">
              <a:lnSpc>
                <a:spcPct val="100000"/>
              </a:lnSpc>
              <a:spcBef>
                <a:spcPts val="0"/>
              </a:spcBef>
              <a:buNone/>
            </a:pPr>
            <a:r>
              <a:rPr lang="en-US" sz="2400" dirty="0"/>
              <a:t>Centralized Scheduling is a collaborative mission to maximize classroom utilization equitably and judiciously, providing the best possible outcome for student success.</a:t>
            </a:r>
          </a:p>
          <a:p>
            <a:pPr marL="457200" lvl="1" indent="0" algn="just">
              <a:lnSpc>
                <a:spcPct val="100000"/>
              </a:lnSpc>
              <a:spcBef>
                <a:spcPts val="0"/>
              </a:spcBef>
              <a:buNone/>
            </a:pPr>
            <a:endParaRPr lang="en-US" sz="2400" dirty="0"/>
          </a:p>
          <a:p>
            <a:pPr marL="457200" lvl="1" indent="0" algn="just">
              <a:lnSpc>
                <a:spcPct val="100000"/>
              </a:lnSpc>
              <a:spcBef>
                <a:spcPts val="0"/>
              </a:spcBef>
              <a:buNone/>
            </a:pPr>
            <a:r>
              <a:rPr lang="en-US" sz="2400" dirty="0"/>
              <a:t>The Centralized Classroom and Event Scheduling Policies, Procedures, and Processes are available on the Office of the Registrar’s website.</a:t>
            </a:r>
            <a:endParaRPr lang="en-US" sz="2400" dirty="0">
              <a:solidFill>
                <a:srgbClr val="FFFF00"/>
              </a:solidFill>
            </a:endParaRPr>
          </a:p>
          <a:p>
            <a:pPr marL="457200" lvl="1" indent="0" algn="just">
              <a:lnSpc>
                <a:spcPct val="100000"/>
              </a:lnSpc>
              <a:spcBef>
                <a:spcPts val="0"/>
              </a:spcBef>
              <a:buNone/>
            </a:pPr>
            <a:endParaRPr lang="en-US" sz="2400" dirty="0">
              <a:solidFill>
                <a:srgbClr val="FFFF00"/>
              </a:solidFill>
            </a:endParaRPr>
          </a:p>
          <a:p>
            <a:pPr marL="457200" lvl="1" indent="0" algn="just">
              <a:lnSpc>
                <a:spcPct val="100000"/>
              </a:lnSpc>
              <a:spcBef>
                <a:spcPts val="0"/>
              </a:spcBef>
              <a:buNone/>
            </a:pPr>
            <a:r>
              <a:rPr lang="en-US" sz="2400" u="sng" dirty="0">
                <a:solidFill>
                  <a:srgbClr val="FFFF00"/>
                </a:solidFill>
                <a:hlinkClick r:id="rId4">
                  <a:extLst>
                    <a:ext uri="{A12FA001-AC4F-418D-AE19-62706E023703}">
                      <ahyp:hlinkClr xmlns:ahyp="http://schemas.microsoft.com/office/drawing/2018/hyperlinkcolor" val="tx"/>
                    </a:ext>
                  </a:extLst>
                </a:hlinkClick>
              </a:rPr>
              <a:t>Centralized Classroom and Event Scheduling Policy Number 01.03.001</a:t>
            </a:r>
            <a:endParaRPr lang="en-US" sz="2400" u="sng" dirty="0">
              <a:solidFill>
                <a:srgbClr val="FFFF00"/>
              </a:solidFill>
            </a:endParaRPr>
          </a:p>
          <a:p>
            <a:pPr marL="457200" lvl="1" indent="0" algn="just">
              <a:lnSpc>
                <a:spcPct val="100000"/>
              </a:lnSpc>
              <a:spcBef>
                <a:spcPts val="0"/>
              </a:spcBef>
              <a:buNone/>
            </a:pPr>
            <a:endParaRPr lang="en-US" sz="2400" u="sng" dirty="0">
              <a:solidFill>
                <a:srgbClr val="FFFF00"/>
              </a:solidFill>
            </a:endParaRPr>
          </a:p>
          <a:p>
            <a:pPr marL="457200" lvl="1" indent="0" algn="just">
              <a:lnSpc>
                <a:spcPct val="100000"/>
              </a:lnSpc>
              <a:spcBef>
                <a:spcPts val="0"/>
              </a:spcBef>
              <a:buNone/>
            </a:pPr>
            <a:r>
              <a:rPr lang="en-US" sz="2400" u="sng" dirty="0">
                <a:solidFill>
                  <a:srgbClr val="FFFF00"/>
                </a:solidFill>
                <a:hlinkClick r:id="rId5">
                  <a:extLst>
                    <a:ext uri="{A12FA001-AC4F-418D-AE19-62706E023703}">
                      <ahyp:hlinkClr xmlns:ahyp="http://schemas.microsoft.com/office/drawing/2018/hyperlinkcolor" val="tx"/>
                    </a:ext>
                  </a:extLst>
                </a:hlinkClick>
              </a:rPr>
              <a:t>Centralized Classroom and Event Scheduling Process</a:t>
            </a:r>
            <a:endParaRPr lang="en-US" sz="2400" u="sng" dirty="0">
              <a:solidFill>
                <a:srgbClr val="FFFF00"/>
              </a:solidFill>
            </a:endParaRPr>
          </a:p>
        </p:txBody>
      </p:sp>
      <p:sp>
        <p:nvSpPr>
          <p:cNvPr id="2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0997689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pic>
        <p:nvPicPr>
          <p:cNvPr id="3" name="Picture 2" descr="Close-up of raised hands at office training with speaker out of focus in background">
            <a:extLst>
              <a:ext uri="{FF2B5EF4-FFF2-40B4-BE49-F238E27FC236}">
                <a16:creationId xmlns:a16="http://schemas.microsoft.com/office/drawing/2014/main" id="{32EAFB98-AE83-46BF-E43E-E35273F9F2D5}"/>
              </a:ext>
            </a:extLst>
          </p:cNvPr>
          <p:cNvPicPr>
            <a:picLocks noChangeAspect="1"/>
          </p:cNvPicPr>
          <p:nvPr/>
        </p:nvPicPr>
        <p:blipFill>
          <a:blip r:embed="rId4"/>
          <a:stretch>
            <a:fillRect/>
          </a:stretch>
        </p:blipFill>
        <p:spPr>
          <a:xfrm rot="21480000">
            <a:off x="4906422" y="151423"/>
            <a:ext cx="2369210" cy="1669928"/>
          </a:xfrm>
          <a:prstGeom prst="rect">
            <a:avLst/>
          </a:prstGeom>
          <a:ln w="38100" cmpd="tri">
            <a:solidFill>
              <a:schemeClr val="tx1"/>
            </a:solidFill>
          </a:ln>
        </p:spPr>
      </p:pic>
      <p:sp>
        <p:nvSpPr>
          <p:cNvPr id="4" name="TextBox 3">
            <a:extLst>
              <a:ext uri="{FF2B5EF4-FFF2-40B4-BE49-F238E27FC236}">
                <a16:creationId xmlns:a16="http://schemas.microsoft.com/office/drawing/2014/main" id="{05C27CDA-0B48-A802-7EFA-3F104AAA802D}"/>
              </a:ext>
            </a:extLst>
          </p:cNvPr>
          <p:cNvSpPr txBox="1"/>
          <p:nvPr/>
        </p:nvSpPr>
        <p:spPr>
          <a:xfrm>
            <a:off x="0" y="1779785"/>
            <a:ext cx="11702373" cy="3926203"/>
          </a:xfrm>
          <a:prstGeom prst="rect">
            <a:avLst/>
          </a:prstGeom>
          <a:noFill/>
          <a:ln w="41275" cmpd="tri">
            <a:noFill/>
          </a:ln>
        </p:spPr>
        <p:txBody>
          <a:bodyPr wrap="square" rtlCol="0">
            <a:spAutoFit/>
          </a:bodyPr>
          <a:lstStyle/>
          <a:p>
            <a:pPr marR="0" lvl="1">
              <a:lnSpc>
                <a:spcPct val="107000"/>
              </a:lnSpc>
              <a:spcBef>
                <a:spcPts val="0"/>
              </a:spcBef>
              <a:spcAft>
                <a:spcPts val="0"/>
              </a:spcAft>
            </a:pPr>
            <a:endParaRPr lang="en-US" sz="16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b="1" u="sng" kern="100" dirty="0">
                <a:effectLst/>
                <a:latin typeface="Rockwell" panose="02060603020205020403" pitchFamily="18" charset="0"/>
                <a:ea typeface="Aptos" panose="020B0004020202020204" pitchFamily="34" charset="0"/>
                <a:cs typeface="Times New Roman" panose="02020603050405020304" pitchFamily="18" charset="0"/>
              </a:rPr>
              <a:t>Should I contact another department for permission to load a course in one of their pre-designated, centrally schedulable spaces</a:t>
            </a:r>
            <a:r>
              <a:rPr lang="en-US" sz="1600" b="1" kern="100" dirty="0">
                <a:effectLst/>
                <a:latin typeface="Rockwell" panose="02060603020205020403" pitchFamily="18" charset="0"/>
                <a:ea typeface="Aptos" panose="020B0004020202020204" pitchFamily="34" charset="0"/>
                <a:cs typeface="Times New Roman" panose="02020603050405020304" pitchFamily="18" charset="0"/>
              </a:rPr>
              <a:t>? </a:t>
            </a:r>
            <a:endParaRPr lang="en-US" sz="1600" b="1" kern="100" dirty="0">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We strongly discourage the practice because it is not an equitable or judicious process for scheduling classrooms. It does not follow the spirit or intent of the centralized scheduling policy, and it is a disadvantage to other departments. During data checks before the mass centralized scheduling period, the classroom scheduling team may assume you have loaded the room without permission, resulting in the removal of the classroom from a course. </a:t>
            </a:r>
            <a:endParaRPr lang="en-US" sz="1600" kern="100" dirty="0">
              <a:solidFill>
                <a:srgbClr val="FF0000"/>
              </a:solidFill>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endParaRPr lang="en-US" sz="1200" u="sng" kern="100" dirty="0">
              <a:effectLst/>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b="1" u="sng" kern="100" dirty="0">
                <a:effectLst/>
                <a:latin typeface="Rockwell" panose="02060603020205020403" pitchFamily="18" charset="0"/>
                <a:ea typeface="Aptos" panose="020B0004020202020204" pitchFamily="34" charset="0"/>
                <a:cs typeface="Times New Roman" panose="02020603050405020304" pitchFamily="18" charset="0"/>
              </a:rPr>
              <a:t>What if a department asks to schedule a course in one of our pre-designated, centrally schedulable spaces?</a:t>
            </a:r>
            <a:endParaRPr lang="en-US" sz="1600" b="1" u="sng" kern="100" dirty="0">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This is not allowed. Instead, instruct them to add the building and room on the preference sheet. Their request will be considered and optimized during the mass central scheduling period.</a:t>
            </a:r>
          </a:p>
          <a:p>
            <a:pPr marR="0" lvl="1">
              <a:lnSpc>
                <a:spcPct val="107000"/>
              </a:lnSpc>
              <a:spcBef>
                <a:spcPts val="0"/>
              </a:spcBef>
              <a:spcAft>
                <a:spcPts val="0"/>
              </a:spcAft>
            </a:pPr>
            <a:endParaRPr lang="en-US" sz="1600" kern="100" dirty="0">
              <a:solidFill>
                <a:srgbClr val="FF0000"/>
              </a:solidFill>
              <a:latin typeface="Rockwell" panose="02060603020205020403" pitchFamily="18"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***You can load courses in </a:t>
            </a:r>
            <a:r>
              <a:rPr lang="en-US" sz="1600" u="sng"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non-centrally schedulable </a:t>
            </a:r>
            <a:r>
              <a:rPr lang="en-US" sz="1600" kern="100" dirty="0">
                <a:solidFill>
                  <a:srgbClr val="FF0000"/>
                </a:solidFill>
                <a:effectLst/>
                <a:latin typeface="Rockwell" panose="02060603020205020403" pitchFamily="18" charset="0"/>
                <a:ea typeface="Aptos" panose="020B0004020202020204" pitchFamily="34" charset="0"/>
                <a:cs typeface="Times New Roman" panose="02020603050405020304" pitchFamily="18" charset="0"/>
              </a:rPr>
              <a:t>spaces with permission from the controlling department.</a:t>
            </a:r>
          </a:p>
          <a:p>
            <a:pPr marR="0" lvl="1">
              <a:lnSpc>
                <a:spcPct val="107000"/>
              </a:lnSpc>
              <a:spcBef>
                <a:spcPts val="0"/>
              </a:spcBef>
              <a:spcAft>
                <a:spcPts val="0"/>
              </a:spcAft>
            </a:pPr>
            <a:endParaRPr lang="en-US" sz="1200"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Rectangle 5">
            <a:extLst>
              <a:ext uri="{FF2B5EF4-FFF2-40B4-BE49-F238E27FC236}">
                <a16:creationId xmlns:a16="http://schemas.microsoft.com/office/drawing/2014/main" id="{25A1BF78-5F79-DCE5-5EA0-34E4F4425536}"/>
              </a:ext>
            </a:extLst>
          </p:cNvPr>
          <p:cNvSpPr/>
          <p:nvPr/>
        </p:nvSpPr>
        <p:spPr>
          <a:xfrm>
            <a:off x="982493" y="289619"/>
            <a:ext cx="3543656" cy="1200329"/>
          </a:xfrm>
          <a:prstGeom prst="rect">
            <a:avLst/>
          </a:prstGeom>
          <a:noFill/>
        </p:spPr>
        <p:txBody>
          <a:bodyPr wrap="square" lIns="91440" tIns="45720" rIns="91440" bIns="45720">
            <a:spAutoFit/>
          </a:bodyPr>
          <a:lstStyle/>
          <a:p>
            <a:pPr algn="ctr"/>
            <a:r>
              <a:rPr lang="en-US" sz="3600" b="1" cap="none" spc="0" dirty="0">
                <a:ln w="38100">
                  <a:solidFill>
                    <a:schemeClr val="accent1"/>
                  </a:solidFill>
                  <a:prstDash val="solid"/>
                </a:ln>
                <a:solidFill>
                  <a:schemeClr val="bg2"/>
                </a:solidFill>
                <a:effectLst>
                  <a:outerShdw dist="38100" dir="2640000" algn="bl" rotWithShape="0">
                    <a:schemeClr val="accent1"/>
                  </a:outerShdw>
                </a:effectLst>
              </a:rPr>
              <a:t>Improved</a:t>
            </a:r>
          </a:p>
          <a:p>
            <a:pPr algn="ctr"/>
            <a:r>
              <a:rPr lang="en-US" sz="3600" b="1" dirty="0">
                <a:ln w="38100">
                  <a:solidFill>
                    <a:schemeClr val="accent1"/>
                  </a:solidFill>
                  <a:prstDash val="solid"/>
                </a:ln>
                <a:solidFill>
                  <a:schemeClr val="bg2"/>
                </a:solidFill>
                <a:effectLst>
                  <a:outerShdw dist="38100" dir="2640000" algn="bl" rotWithShape="0">
                    <a:schemeClr val="accent1"/>
                  </a:outerShdw>
                </a:effectLst>
              </a:rPr>
              <a:t>Utilization</a:t>
            </a:r>
            <a:endParaRPr lang="en-US" sz="3600" b="1" cap="none" spc="0" dirty="0">
              <a:ln w="38100">
                <a:solidFill>
                  <a:schemeClr val="accent1"/>
                </a:solidFill>
                <a:prstDash val="solid"/>
              </a:ln>
              <a:solidFill>
                <a:schemeClr val="bg2"/>
              </a:solidFill>
              <a:effectLst>
                <a:outerShdw dist="38100" dir="2640000" algn="bl" rotWithShape="0">
                  <a:schemeClr val="accent1"/>
                </a:outerShdw>
              </a:effectLst>
            </a:endParaRPr>
          </a:p>
        </p:txBody>
      </p:sp>
      <p:sp>
        <p:nvSpPr>
          <p:cNvPr id="11" name="Rectangle 10">
            <a:extLst>
              <a:ext uri="{FF2B5EF4-FFF2-40B4-BE49-F238E27FC236}">
                <a16:creationId xmlns:a16="http://schemas.microsoft.com/office/drawing/2014/main" id="{0926B9C9-1179-F585-1F50-3738B46F162D}"/>
              </a:ext>
            </a:extLst>
          </p:cNvPr>
          <p:cNvSpPr/>
          <p:nvPr/>
        </p:nvSpPr>
        <p:spPr>
          <a:xfrm>
            <a:off x="7665852" y="25459"/>
            <a:ext cx="3687366" cy="1754326"/>
          </a:xfrm>
          <a:prstGeom prst="rect">
            <a:avLst/>
          </a:prstGeom>
          <a:noFill/>
        </p:spPr>
        <p:txBody>
          <a:bodyPr wrap="square" lIns="91440" tIns="45720" rIns="91440" bIns="45720">
            <a:spAutoFit/>
          </a:bodyPr>
          <a:lstStyle/>
          <a:p>
            <a:pPr algn="ctr"/>
            <a:r>
              <a:rPr lang="en-US" sz="3600" b="1" cap="none" spc="0" dirty="0">
                <a:ln w="38100">
                  <a:solidFill>
                    <a:schemeClr val="accent1"/>
                  </a:solidFill>
                  <a:prstDash val="solid"/>
                </a:ln>
                <a:solidFill>
                  <a:schemeClr val="bg2"/>
                </a:solidFill>
                <a:effectLst>
                  <a:outerShdw dist="38100" dir="2640000" algn="bl" rotWithShape="0">
                    <a:schemeClr val="accent1"/>
                  </a:outerShdw>
                </a:effectLst>
              </a:rPr>
              <a:t>Fair</a:t>
            </a:r>
          </a:p>
          <a:p>
            <a:pPr algn="ctr"/>
            <a:r>
              <a:rPr lang="en-US" sz="3600" b="1" dirty="0">
                <a:ln w="38100">
                  <a:solidFill>
                    <a:schemeClr val="accent1"/>
                  </a:solidFill>
                  <a:prstDash val="solid"/>
                </a:ln>
                <a:solidFill>
                  <a:schemeClr val="bg2"/>
                </a:solidFill>
                <a:effectLst>
                  <a:outerShdw dist="38100" dir="2640000" algn="bl" rotWithShape="0">
                    <a:schemeClr val="accent1"/>
                  </a:outerShdw>
                </a:effectLst>
              </a:rPr>
              <a:t>Equitable</a:t>
            </a:r>
          </a:p>
          <a:p>
            <a:pPr algn="ctr"/>
            <a:r>
              <a:rPr lang="en-US" sz="3600" b="1" cap="none" spc="0" dirty="0">
                <a:ln w="38100">
                  <a:solidFill>
                    <a:schemeClr val="accent1"/>
                  </a:solidFill>
                  <a:prstDash val="solid"/>
                </a:ln>
                <a:solidFill>
                  <a:schemeClr val="bg2"/>
                </a:solidFill>
                <a:effectLst>
                  <a:outerShdw dist="38100" dir="2640000" algn="bl" rotWithShape="0">
                    <a:schemeClr val="accent1"/>
                  </a:outerShdw>
                </a:effectLst>
              </a:rPr>
              <a:t>Judicious</a:t>
            </a:r>
          </a:p>
        </p:txBody>
      </p:sp>
    </p:spTree>
    <p:extLst>
      <p:ext uri="{BB962C8B-B14F-4D97-AF65-F5344CB8AC3E}">
        <p14:creationId xmlns:p14="http://schemas.microsoft.com/office/powerpoint/2010/main" val="146609816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me Alone Kevin McCallister Shocked ...">
            <a:extLst>
              <a:ext uri="{FF2B5EF4-FFF2-40B4-BE49-F238E27FC236}">
                <a16:creationId xmlns:a16="http://schemas.microsoft.com/office/drawing/2014/main" id="{498A244A-EBE9-6FF8-1B6D-525841560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66" y="2259106"/>
            <a:ext cx="2856180" cy="2856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DF87798C-6EB9-D6A8-68C4-428074CB3E8D}"/>
              </a:ext>
            </a:extLst>
          </p:cNvPr>
          <p:cNvSpPr/>
          <p:nvPr/>
        </p:nvSpPr>
        <p:spPr>
          <a:xfrm>
            <a:off x="656937" y="125551"/>
            <a:ext cx="5657316" cy="190943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4D9143-8032-2C6A-5ADF-BBA215F626B9}"/>
              </a:ext>
            </a:extLst>
          </p:cNvPr>
          <p:cNvSpPr txBox="1"/>
          <p:nvPr/>
        </p:nvSpPr>
        <p:spPr>
          <a:xfrm>
            <a:off x="793669" y="570798"/>
            <a:ext cx="5520584" cy="1354217"/>
          </a:xfrm>
          <a:prstGeom prst="rect">
            <a:avLst/>
          </a:prstGeom>
          <a:noFill/>
        </p:spPr>
        <p:txBody>
          <a:bodyPr wrap="square" rtlCol="0">
            <a:spAutoFit/>
          </a:bodyPr>
          <a:lstStyle/>
          <a:p>
            <a:pPr algn="ctr"/>
            <a:r>
              <a:rPr lang="en-US" sz="1600" kern="100" dirty="0">
                <a:solidFill>
                  <a:schemeClr val="bg1"/>
                </a:solidFill>
                <a:effectLst/>
                <a:latin typeface="Congenial Black" panose="02000503040000020004" pitchFamily="2" charset="0"/>
                <a:ea typeface="Aptos" panose="020B0004020202020204" pitchFamily="34" charset="0"/>
                <a:cs typeface="Times New Roman" panose="02020603050405020304" pitchFamily="18" charset="0"/>
              </a:rPr>
              <a:t>Someone scheduled a course</a:t>
            </a:r>
          </a:p>
          <a:p>
            <a:pPr algn="ctr"/>
            <a:r>
              <a:rPr lang="en-US" sz="1600" kern="100" dirty="0">
                <a:solidFill>
                  <a:schemeClr val="bg1"/>
                </a:solidFill>
                <a:effectLst/>
                <a:latin typeface="Congenial Black" panose="02000503040000020004" pitchFamily="2" charset="0"/>
                <a:ea typeface="Aptos" panose="020B0004020202020204" pitchFamily="34" charset="0"/>
                <a:cs typeface="Times New Roman" panose="02020603050405020304" pitchFamily="18" charset="0"/>
              </a:rPr>
              <a:t>in our department’s pre-designated space </a:t>
            </a:r>
          </a:p>
          <a:p>
            <a:pPr algn="ctr"/>
            <a:r>
              <a:rPr lang="en-US" sz="1600" kern="100" dirty="0">
                <a:solidFill>
                  <a:schemeClr val="bg1"/>
                </a:solidFill>
                <a:effectLst/>
                <a:latin typeface="Congenial Black" panose="02000503040000020004" pitchFamily="2" charset="0"/>
                <a:ea typeface="Aptos" panose="020B0004020202020204" pitchFamily="34" charset="0"/>
                <a:cs typeface="Times New Roman" panose="02020603050405020304" pitchFamily="18" charset="0"/>
              </a:rPr>
              <a:t>without permission!!!  </a:t>
            </a:r>
          </a:p>
          <a:p>
            <a:pPr algn="ctr"/>
            <a:r>
              <a:rPr lang="en-US" sz="1600" kern="100" dirty="0">
                <a:solidFill>
                  <a:schemeClr val="bg1"/>
                </a:solidFill>
                <a:effectLst/>
                <a:latin typeface="Congenial Black" panose="02000503040000020004" pitchFamily="2" charset="0"/>
                <a:ea typeface="Aptos" panose="020B0004020202020204" pitchFamily="34" charset="0"/>
                <a:cs typeface="Times New Roman" panose="02020603050405020304" pitchFamily="18" charset="0"/>
              </a:rPr>
              <a:t>What do I do?</a:t>
            </a:r>
          </a:p>
          <a:p>
            <a:endParaRPr lang="en-US" dirty="0"/>
          </a:p>
        </p:txBody>
      </p:sp>
      <p:sp>
        <p:nvSpPr>
          <p:cNvPr id="5" name="TextBox 4">
            <a:extLst>
              <a:ext uri="{FF2B5EF4-FFF2-40B4-BE49-F238E27FC236}">
                <a16:creationId xmlns:a16="http://schemas.microsoft.com/office/drawing/2014/main" id="{90A838F5-53AB-ADC5-D3D7-59E12F5F1541}"/>
              </a:ext>
            </a:extLst>
          </p:cNvPr>
          <p:cNvSpPr txBox="1"/>
          <p:nvPr/>
        </p:nvSpPr>
        <p:spPr>
          <a:xfrm>
            <a:off x="3529411" y="2378044"/>
            <a:ext cx="7802311" cy="1200329"/>
          </a:xfrm>
          <a:prstGeom prst="rect">
            <a:avLst/>
          </a:prstGeom>
          <a:solidFill>
            <a:schemeClr val="bg1"/>
          </a:solidFill>
          <a:ln>
            <a:solidFill>
              <a:schemeClr val="tx1"/>
            </a:solidFill>
          </a:ln>
        </p:spPr>
        <p:txBody>
          <a:bodyPr wrap="square" rtlCol="0">
            <a:spAutoFit/>
          </a:bodyPr>
          <a:lstStyle/>
          <a:p>
            <a:r>
              <a:rPr lang="en-US" kern="100" dirty="0">
                <a:effectLst/>
                <a:latin typeface="Rockwell" panose="02060603020205020403" pitchFamily="18" charset="0"/>
                <a:ea typeface="Aptos" panose="020B0004020202020204" pitchFamily="34" charset="0"/>
                <a:cs typeface="Times New Roman" panose="02020603050405020304" pitchFamily="18" charset="0"/>
              </a:rPr>
              <a:t>No worries!  Please notify the Registrar’s Office if this occurs.  We will remove the building and room from their course and contact the departmental course scheduler.  They can submit their request for the room on the preference sheet.</a:t>
            </a:r>
          </a:p>
        </p:txBody>
      </p:sp>
      <p:sp>
        <p:nvSpPr>
          <p:cNvPr id="2" name="TextBox 1">
            <a:extLst>
              <a:ext uri="{FF2B5EF4-FFF2-40B4-BE49-F238E27FC236}">
                <a16:creationId xmlns:a16="http://schemas.microsoft.com/office/drawing/2014/main" id="{C84005A8-8BE3-2257-00F1-DCFF6403DE70}"/>
              </a:ext>
            </a:extLst>
          </p:cNvPr>
          <p:cNvSpPr txBox="1"/>
          <p:nvPr/>
        </p:nvSpPr>
        <p:spPr>
          <a:xfrm>
            <a:off x="3529413" y="3687196"/>
            <a:ext cx="7802310" cy="1815882"/>
          </a:xfrm>
          <a:prstGeom prst="rect">
            <a:avLst/>
          </a:prstGeom>
          <a:solidFill>
            <a:schemeClr val="bg1"/>
          </a:solidFill>
          <a:ln>
            <a:solidFill>
              <a:schemeClr val="tx1"/>
            </a:solidFill>
          </a:ln>
        </p:spPr>
        <p:txBody>
          <a:bodyPr wrap="square" rtlCol="0">
            <a:spAutoFit/>
          </a:bodyPr>
          <a:lstStyle/>
          <a:p>
            <a:r>
              <a:rPr lang="en-US" sz="1600" b="1" u="sng" dirty="0">
                <a:latin typeface="Rockwell" panose="02060603020205020403" pitchFamily="18" charset="0"/>
              </a:rPr>
              <a:t>Are departments allowed to schedule a course or event in our department’s pre-designated, </a:t>
            </a:r>
            <a:r>
              <a:rPr lang="en-US" sz="1600" b="1" i="1" u="sng" dirty="0">
                <a:latin typeface="Rockwell" panose="02060603020205020403" pitchFamily="18" charset="0"/>
              </a:rPr>
              <a:t>non-centrally schedulable spaces</a:t>
            </a:r>
            <a:r>
              <a:rPr lang="en-US" sz="1600" b="1" u="sng" dirty="0">
                <a:latin typeface="Rockwell" panose="02060603020205020403" pitchFamily="18" charset="0"/>
              </a:rPr>
              <a:t>?</a:t>
            </a:r>
          </a:p>
          <a:p>
            <a:r>
              <a:rPr lang="en-US" sz="1600" dirty="0">
                <a:latin typeface="Rockwell" panose="02060603020205020403" pitchFamily="18" charset="0"/>
              </a:rPr>
              <a:t>No.  Departments, including the Registrar’s Office and CRETS, must obtain permission from the controlling department before scheduling a course or event in a non-centrally schedulable space.  For example, the Registrar’s Office will contact the controlling department for permission to load an FYO, TRLS, VIPR, or GradFIRST seminar in a non-centrally schedulable space.</a:t>
            </a:r>
          </a:p>
        </p:txBody>
      </p:sp>
    </p:spTree>
    <p:extLst>
      <p:ext uri="{BB962C8B-B14F-4D97-AF65-F5344CB8AC3E}">
        <p14:creationId xmlns:p14="http://schemas.microsoft.com/office/powerpoint/2010/main" val="497430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43200000">
                                      <p:cBhvr>
                                        <p:cTn id="6" dur="500" fill="hold"/>
                                        <p:tgtEl>
                                          <p:spTgt spid="4098"/>
                                        </p:tgtEl>
                                        <p:attrNameLst>
                                          <p:attrName>r</p:attrName>
                                        </p:attrNameLst>
                                      </p:cBhvr>
                                    </p:animRo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500"/>
                            </p:stCondLst>
                            <p:childTnLst>
                              <p:par>
                                <p:cTn id="13" presetID="2" presetClass="entr" presetSubtype="4" fill="hold" grpId="0" nodeType="after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AC07F-C364-C05D-B6B4-2DCFC1D7C50F}"/>
              </a:ext>
            </a:extLst>
          </p:cNvPr>
          <p:cNvSpPr>
            <a:spLocks noGrp="1"/>
          </p:cNvSpPr>
          <p:nvPr>
            <p:ph type="ctrTitle"/>
          </p:nvPr>
        </p:nvSpPr>
        <p:spPr>
          <a:xfrm rot="21420000">
            <a:off x="4492471" y="115496"/>
            <a:ext cx="6605235" cy="4244906"/>
          </a:xfrm>
        </p:spPr>
        <p:txBody>
          <a:bodyPr vert="horz" lIns="91440" tIns="45720" rIns="91440" bIns="45720" rtlCol="0" anchor="b">
            <a:normAutofit/>
          </a:bodyPr>
          <a:lstStyle/>
          <a:p>
            <a:pPr algn="ctr"/>
            <a:r>
              <a:rPr lang="en-US" sz="5400" dirty="0"/>
              <a:t>What’s Next?</a:t>
            </a:r>
            <a:br>
              <a:rPr lang="en-US" sz="5400" dirty="0"/>
            </a:br>
            <a:br>
              <a:rPr lang="en-US" sz="5400" dirty="0"/>
            </a:br>
            <a:r>
              <a:rPr lang="en-US" sz="5400" u="sng" dirty="0"/>
              <a:t>Mass Centralized classroom scheduling period</a:t>
            </a:r>
          </a:p>
        </p:txBody>
      </p:sp>
      <p:pic>
        <p:nvPicPr>
          <p:cNvPr id="7" name="Picture 6" descr="A calculus formula">
            <a:extLst>
              <a:ext uri="{FF2B5EF4-FFF2-40B4-BE49-F238E27FC236}">
                <a16:creationId xmlns:a16="http://schemas.microsoft.com/office/drawing/2014/main" id="{7C684824-79A8-EF52-F8FF-B7D78FAE895D}"/>
              </a:ext>
            </a:extLst>
          </p:cNvPr>
          <p:cNvPicPr>
            <a:picLocks noChangeAspect="1"/>
          </p:cNvPicPr>
          <p:nvPr/>
        </p:nvPicPr>
        <p:blipFill rotWithShape="1">
          <a:blip r:embed="rId4"/>
          <a:srcRect l="12753" r="18796" b="-2"/>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Tree>
    <p:extLst>
      <p:ext uri="{BB962C8B-B14F-4D97-AF65-F5344CB8AC3E}">
        <p14:creationId xmlns:p14="http://schemas.microsoft.com/office/powerpoint/2010/main" val="190449700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914400" y="372846"/>
            <a:ext cx="10363826" cy="5573259"/>
          </a:xfrm>
        </p:spPr>
        <p:txBody>
          <a:bodyPr/>
          <a:lstStyle/>
          <a:p>
            <a:pPr marL="0" indent="0" algn="ctr">
              <a:buNone/>
            </a:pPr>
            <a:r>
              <a:rPr lang="en-US" sz="3200" b="1" u="sng" dirty="0"/>
              <a:t>Mass Centralized Classroom Scheduling</a:t>
            </a:r>
            <a:endParaRPr lang="en-US" sz="3200" u="sng" kern="100" dirty="0">
              <a:effectLst/>
              <a:latin typeface="+mj-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endParaRPr lang="en-US" sz="1200" u="sng" kern="100" dirty="0">
              <a:latin typeface="+mj-lt"/>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200" u="sng" kern="100" dirty="0">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sz="2400" b="1" u="sng" kern="100" dirty="0">
                <a:solidFill>
                  <a:srgbClr val="FF0000"/>
                </a:solidFill>
                <a:effectLst/>
                <a:latin typeface="+mj-lt"/>
                <a:ea typeface="Aptos" panose="020B0004020202020204" pitchFamily="34" charset="0"/>
                <a:cs typeface="Times New Roman" panose="02020603050405020304" pitchFamily="18" charset="0"/>
              </a:rPr>
              <a:t>Centralized Classroom and Event Scheduling Timelines</a:t>
            </a:r>
            <a:r>
              <a:rPr lang="en-US" sz="2400" b="1" kern="100" dirty="0">
                <a:solidFill>
                  <a:srgbClr val="FF0000"/>
                </a:solidFill>
                <a:effectLst/>
                <a:latin typeface="+mj-lt"/>
                <a:ea typeface="Aptos" panose="020B0004020202020204" pitchFamily="34" charset="0"/>
                <a:cs typeface="Times New Roman" panose="02020603050405020304" pitchFamily="18" charset="0"/>
              </a:rPr>
              <a:t> </a:t>
            </a:r>
          </a:p>
          <a:p>
            <a:pPr marL="457200" marR="0" lvl="1" indent="0" algn="just">
              <a:lnSpc>
                <a:spcPct val="107000"/>
              </a:lnSpc>
              <a:spcBef>
                <a:spcPts val="0"/>
              </a:spcBef>
              <a:spcAft>
                <a:spcPts val="0"/>
              </a:spcAft>
              <a:buNone/>
            </a:pPr>
            <a:r>
              <a:rPr lang="en-US" kern="100" dirty="0">
                <a:effectLst/>
                <a:latin typeface="+mj-lt"/>
                <a:ea typeface="Aptos" panose="020B0004020202020204" pitchFamily="34" charset="0"/>
                <a:cs typeface="Times New Roman" panose="02020603050405020304" pitchFamily="18" charset="0"/>
              </a:rPr>
              <a:t>The mass centralized classroom scheduling and event scheduling dates are published on the Registrar’s website calendars.  </a:t>
            </a:r>
            <a:r>
              <a:rPr lang="en-US" u="sng" kern="100" dirty="0">
                <a:solidFill>
                  <a:srgbClr val="FFC000"/>
                </a:solidFill>
                <a:effectLst/>
                <a:latin typeface="+mj-l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Centralized Classroom and Event Scheduling Calendar</a:t>
            </a:r>
            <a:endParaRPr lang="en-US" kern="100" dirty="0">
              <a:solidFill>
                <a:srgbClr val="FFC000"/>
              </a:solidFill>
              <a:effectLst/>
              <a:latin typeface="+mj-lt"/>
              <a:ea typeface="Aptos" panose="020B0004020202020204" pitchFamily="34" charset="0"/>
              <a:cs typeface="Times New Roman" panose="02020603050405020304" pitchFamily="18" charset="0"/>
            </a:endParaRPr>
          </a:p>
          <a:p>
            <a:pPr marL="685800" marR="0" indent="0" algn="just">
              <a:lnSpc>
                <a:spcPct val="107000"/>
              </a:lnSpc>
              <a:spcBef>
                <a:spcPts val="0"/>
              </a:spcBef>
              <a:spcAft>
                <a:spcPts val="0"/>
              </a:spcAft>
              <a:buNone/>
            </a:pPr>
            <a:r>
              <a:rPr lang="en-US" sz="1200" kern="100" dirty="0">
                <a:effectLst/>
                <a:latin typeface="+mj-lt"/>
                <a:ea typeface="Aptos" panose="020B0004020202020204" pitchFamily="34" charset="0"/>
                <a:cs typeface="Times New Roman" panose="02020603050405020304" pitchFamily="18" charset="0"/>
              </a:rPr>
              <a:t> </a:t>
            </a:r>
            <a:endParaRPr lang="en-US" sz="1100"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sz="2400" b="1" u="sng" kern="100" dirty="0">
                <a:solidFill>
                  <a:srgbClr val="FF0000"/>
                </a:solidFill>
                <a:effectLst/>
                <a:latin typeface="+mj-lt"/>
                <a:ea typeface="Aptos" panose="020B0004020202020204" pitchFamily="34" charset="0"/>
                <a:cs typeface="Times New Roman" panose="02020603050405020304" pitchFamily="18" charset="0"/>
              </a:rPr>
              <a:t>Mass Centralized Classroom Scheduling Period</a:t>
            </a:r>
          </a:p>
          <a:p>
            <a:pPr marL="457200" marR="0" lvl="1" indent="0" algn="just">
              <a:lnSpc>
                <a:spcPct val="107000"/>
              </a:lnSpc>
              <a:spcBef>
                <a:spcPts val="0"/>
              </a:spcBef>
              <a:spcAft>
                <a:spcPts val="0"/>
              </a:spcAft>
              <a:buNone/>
            </a:pPr>
            <a:r>
              <a:rPr lang="en-US" kern="100" dirty="0">
                <a:effectLst/>
                <a:latin typeface="+mj-lt"/>
                <a:ea typeface="Aptos" panose="020B0004020202020204" pitchFamily="34" charset="0"/>
                <a:cs typeface="Times New Roman" panose="02020603050405020304" pitchFamily="18" charset="0"/>
              </a:rPr>
              <a:t>The mass central scheduling period occurs twice a year during a two-week period: once for the fall term and once for the spring and summer terms. During this period, the Registrar’s Office assigns classrooms to courses that were not scheduled in a department’s pre-designated spaces.</a:t>
            </a:r>
            <a:endParaRPr lang="en-US" kern="100" dirty="0">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endParaRPr lang="en-US"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kern="100" dirty="0">
                <a:effectLst/>
                <a:latin typeface="+mj-lt"/>
                <a:ea typeface="Aptos" panose="020B0004020202020204" pitchFamily="34" charset="0"/>
                <a:cs typeface="Times New Roman" panose="02020603050405020304" pitchFamily="18" charset="0"/>
              </a:rPr>
              <a:t>Departments have until the exclusivity deadline to load their courses in their </a:t>
            </a:r>
            <a:r>
              <a:rPr lang="en-US" b="1" u="sng" kern="100" dirty="0">
                <a:effectLst/>
                <a:latin typeface="+mj-lt"/>
                <a:ea typeface="Aptos" panose="020B0004020202020204" pitchFamily="34" charset="0"/>
                <a:cs typeface="Times New Roman" panose="02020603050405020304" pitchFamily="18" charset="0"/>
              </a:rPr>
              <a:t>pre-designated</a:t>
            </a:r>
            <a:r>
              <a:rPr lang="en-US" kern="100" dirty="0">
                <a:effectLst/>
                <a:latin typeface="+mj-lt"/>
                <a:ea typeface="Aptos" panose="020B0004020202020204" pitchFamily="34" charset="0"/>
                <a:cs typeface="Times New Roman" panose="02020603050405020304" pitchFamily="18" charset="0"/>
              </a:rPr>
              <a:t> spaces. All courses that do not require a classroom should be loaded with </a:t>
            </a:r>
            <a:r>
              <a:rPr lang="en-US" b="1" kern="100" dirty="0">
                <a:effectLst/>
                <a:latin typeface="+mj-lt"/>
                <a:ea typeface="Aptos" panose="020B0004020202020204" pitchFamily="34" charset="0"/>
                <a:cs typeface="Times New Roman" panose="02020603050405020304" pitchFamily="18" charset="0"/>
              </a:rPr>
              <a:t>NCRR</a:t>
            </a:r>
            <a:r>
              <a:rPr lang="en-US" kern="100" dirty="0">
                <a:effectLst/>
                <a:latin typeface="+mj-lt"/>
                <a:ea typeface="Aptos" panose="020B0004020202020204" pitchFamily="34" charset="0"/>
                <a:cs typeface="Times New Roman" panose="02020603050405020304" pitchFamily="18" charset="0"/>
              </a:rPr>
              <a:t> in Banner's building and room fields. If you have questions about loading courses, please refer to the </a:t>
            </a:r>
            <a:r>
              <a:rPr lang="en-US" u="sng" kern="100" dirty="0">
                <a:solidFill>
                  <a:srgbClr val="FFC000"/>
                </a:solidFill>
                <a:effectLst/>
                <a:latin typeface="+mj-lt"/>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Banner Training Materials</a:t>
            </a:r>
            <a:r>
              <a:rPr lang="en-US" kern="100" dirty="0">
                <a:solidFill>
                  <a:srgbClr val="FFC000"/>
                </a:solidFill>
                <a:effectLst/>
                <a:latin typeface="+mj-lt"/>
                <a:ea typeface="Aptos" panose="020B0004020202020204" pitchFamily="34" charset="0"/>
                <a:cs typeface="Times New Roman" panose="02020603050405020304" pitchFamily="18" charset="0"/>
              </a:rPr>
              <a:t> </a:t>
            </a:r>
            <a:r>
              <a:rPr lang="en-US" kern="100" dirty="0">
                <a:effectLst/>
                <a:latin typeface="+mj-lt"/>
                <a:ea typeface="Aptos" panose="020B0004020202020204" pitchFamily="34" charset="0"/>
                <a:cs typeface="Times New Roman" panose="02020603050405020304" pitchFamily="18" charset="0"/>
              </a:rPr>
              <a:t>or email </a:t>
            </a:r>
            <a:r>
              <a:rPr lang="en-US" u="sng" kern="100" dirty="0">
                <a:solidFill>
                  <a:srgbClr val="467886"/>
                </a:solidFill>
                <a:effectLst/>
                <a:latin typeface="+mj-lt"/>
                <a:ea typeface="Aptos" panose="020B0004020202020204" pitchFamily="34" charset="0"/>
                <a:cs typeface="Times New Roman" panose="02020603050405020304" pitchFamily="18" charset="0"/>
                <a:hlinkClick r:id="rId5"/>
              </a:rPr>
              <a:t>regsched@uga.edu</a:t>
            </a:r>
            <a:r>
              <a:rPr lang="en-US" kern="100" dirty="0">
                <a:solidFill>
                  <a:srgbClr val="000000"/>
                </a:solidFill>
                <a:effectLst/>
                <a:latin typeface="+mj-lt"/>
                <a:ea typeface="Aptos" panose="020B0004020202020204" pitchFamily="34" charset="0"/>
                <a:cs typeface="Times New Roman" panose="02020603050405020304" pitchFamily="18" charset="0"/>
              </a:rPr>
              <a:t> </a:t>
            </a:r>
            <a:r>
              <a:rPr lang="en-US" kern="100" dirty="0">
                <a:effectLst/>
                <a:latin typeface="+mj-lt"/>
                <a:ea typeface="Aptos" panose="020B0004020202020204" pitchFamily="34" charset="0"/>
                <a:cs typeface="Times New Roman" panose="02020603050405020304" pitchFamily="18" charset="0"/>
              </a:rPr>
              <a:t>for assistance.</a:t>
            </a:r>
          </a:p>
          <a:p>
            <a:endParaRPr lang="en-US" dirty="0"/>
          </a:p>
        </p:txBody>
      </p:sp>
    </p:spTree>
    <p:extLst>
      <p:ext uri="{BB962C8B-B14F-4D97-AF65-F5344CB8AC3E}">
        <p14:creationId xmlns:p14="http://schemas.microsoft.com/office/powerpoint/2010/main" val="159783262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371271" y="126156"/>
            <a:ext cx="11449455" cy="5573259"/>
          </a:xfrm>
        </p:spPr>
        <p:txBody>
          <a:bodyPr/>
          <a:lstStyle/>
          <a:p>
            <a:pPr marL="0" indent="0" algn="ctr">
              <a:buNone/>
            </a:pPr>
            <a:r>
              <a:rPr lang="en-US" sz="3600" b="1" u="sng" dirty="0"/>
              <a:t>Mass Centralized Classroom Scheduling</a:t>
            </a:r>
            <a:endParaRPr lang="en-US" sz="3600" u="sng"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endParaRPr lang="en-US" kern="100" dirty="0">
              <a:effectLst/>
              <a:latin typeface="+mj-lt"/>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r>
              <a:rPr lang="en-US" sz="2600" kern="100" dirty="0">
                <a:effectLst/>
                <a:latin typeface="+mj-lt"/>
                <a:ea typeface="Aptos" panose="020B0004020202020204" pitchFamily="34" charset="0"/>
                <a:cs typeface="Times New Roman" panose="02020603050405020304" pitchFamily="18" charset="0"/>
              </a:rPr>
              <a:t>If an instructor requires a classroom outside their department’s pre-designated spaces, please: </a:t>
            </a:r>
          </a:p>
          <a:p>
            <a:pPr marL="457200" marR="0" lvl="1" indent="0" algn="just">
              <a:lnSpc>
                <a:spcPct val="107000"/>
              </a:lnSpc>
              <a:spcBef>
                <a:spcPts val="0"/>
              </a:spcBef>
              <a:spcAft>
                <a:spcPts val="0"/>
              </a:spcAft>
              <a:buNone/>
            </a:pPr>
            <a:endParaRPr lang="en-US" sz="2600" kern="100" dirty="0">
              <a:latin typeface="+mj-lt"/>
              <a:ea typeface="Aptos" panose="020B0004020202020204" pitchFamily="34" charset="0"/>
              <a:cs typeface="Times New Roman" panose="02020603050405020304" pitchFamily="18" charset="0"/>
            </a:endParaRPr>
          </a:p>
          <a:p>
            <a:pPr marR="0" lvl="1" algn="just">
              <a:lnSpc>
                <a:spcPct val="107000"/>
              </a:lnSpc>
              <a:spcBef>
                <a:spcPts val="0"/>
              </a:spcBef>
              <a:spcAft>
                <a:spcPts val="0"/>
              </a:spcAft>
            </a:pPr>
            <a:r>
              <a:rPr lang="en-US" sz="2600" kern="100" dirty="0">
                <a:latin typeface="+mj-lt"/>
                <a:ea typeface="Aptos" panose="020B0004020202020204" pitchFamily="34" charset="0"/>
                <a:cs typeface="Times New Roman" panose="02020603050405020304" pitchFamily="18" charset="0"/>
              </a:rPr>
              <a:t>L</a:t>
            </a:r>
            <a:r>
              <a:rPr lang="en-US" sz="2600" kern="100" dirty="0">
                <a:effectLst/>
                <a:latin typeface="+mj-lt"/>
                <a:ea typeface="Aptos" panose="020B0004020202020204" pitchFamily="34" charset="0"/>
                <a:cs typeface="Times New Roman" panose="02020603050405020304" pitchFamily="18" charset="0"/>
              </a:rPr>
              <a:t>oad the course(s) with the appropriate </a:t>
            </a:r>
            <a:r>
              <a:rPr lang="en-US" sz="2600" b="1" kern="100" dirty="0">
                <a:effectLst/>
                <a:latin typeface="+mj-lt"/>
                <a:ea typeface="Aptos" panose="020B0004020202020204" pitchFamily="34" charset="0"/>
                <a:cs typeface="Times New Roman" panose="02020603050405020304" pitchFamily="18" charset="0"/>
              </a:rPr>
              <a:t>days and times.</a:t>
            </a:r>
          </a:p>
          <a:p>
            <a:pPr marR="0" lvl="1" algn="just">
              <a:lnSpc>
                <a:spcPct val="107000"/>
              </a:lnSpc>
              <a:spcBef>
                <a:spcPts val="0"/>
              </a:spcBef>
              <a:spcAft>
                <a:spcPts val="0"/>
              </a:spcAft>
            </a:pPr>
            <a:r>
              <a:rPr lang="en-US" sz="2600" kern="100" dirty="0">
                <a:effectLst/>
                <a:latin typeface="+mj-lt"/>
                <a:ea typeface="Aptos" panose="020B0004020202020204" pitchFamily="34" charset="0"/>
                <a:cs typeface="Times New Roman" panose="02020603050405020304" pitchFamily="18" charset="0"/>
              </a:rPr>
              <a:t>Add the </a:t>
            </a:r>
            <a:r>
              <a:rPr lang="en-US" sz="2600" b="1" kern="100" dirty="0">
                <a:effectLst/>
                <a:latin typeface="+mj-lt"/>
                <a:ea typeface="Aptos" panose="020B0004020202020204" pitchFamily="34" charset="0"/>
                <a:cs typeface="Times New Roman" panose="02020603050405020304" pitchFamily="18" charset="0"/>
              </a:rPr>
              <a:t>accurate max enrollment.</a:t>
            </a:r>
          </a:p>
          <a:p>
            <a:pPr marR="0" lvl="1" algn="just">
              <a:lnSpc>
                <a:spcPct val="107000"/>
              </a:lnSpc>
              <a:spcBef>
                <a:spcPts val="0"/>
              </a:spcBef>
              <a:spcAft>
                <a:spcPts val="0"/>
              </a:spcAft>
            </a:pPr>
            <a:r>
              <a:rPr lang="en-US" sz="2600" kern="100" dirty="0">
                <a:effectLst/>
                <a:latin typeface="+mj-lt"/>
                <a:ea typeface="Aptos" panose="020B0004020202020204" pitchFamily="34" charset="0"/>
                <a:cs typeface="Times New Roman" panose="02020603050405020304" pitchFamily="18" charset="0"/>
              </a:rPr>
              <a:t>Add a </a:t>
            </a:r>
            <a:r>
              <a:rPr lang="en-US" sz="2600" b="1" kern="100" dirty="0">
                <a:effectLst/>
                <a:latin typeface="+mj-lt"/>
                <a:ea typeface="Aptos" panose="020B0004020202020204" pitchFamily="34" charset="0"/>
                <a:cs typeface="Times New Roman" panose="02020603050405020304" pitchFamily="18" charset="0"/>
              </a:rPr>
              <a:t>cross-listed identifier</a:t>
            </a:r>
            <a:r>
              <a:rPr lang="en-US" sz="2600" kern="100" dirty="0">
                <a:effectLst/>
                <a:latin typeface="+mj-lt"/>
                <a:ea typeface="Aptos" panose="020B0004020202020204" pitchFamily="34" charset="0"/>
                <a:cs typeface="Times New Roman" panose="02020603050405020304" pitchFamily="18" charset="0"/>
              </a:rPr>
              <a:t> if needed.</a:t>
            </a:r>
          </a:p>
          <a:p>
            <a:pPr marR="0" lvl="1" algn="just">
              <a:lnSpc>
                <a:spcPct val="107000"/>
              </a:lnSpc>
              <a:spcBef>
                <a:spcPts val="0"/>
              </a:spcBef>
              <a:spcAft>
                <a:spcPts val="0"/>
              </a:spcAft>
            </a:pPr>
            <a:r>
              <a:rPr lang="en-US" sz="2600" kern="100" dirty="0">
                <a:effectLst/>
                <a:latin typeface="+mj-lt"/>
                <a:ea typeface="Aptos" panose="020B0004020202020204" pitchFamily="34" charset="0"/>
                <a:cs typeface="Times New Roman" panose="02020603050405020304" pitchFamily="18" charset="0"/>
              </a:rPr>
              <a:t>Leave both the building and room fields </a:t>
            </a:r>
            <a:r>
              <a:rPr lang="en-US" sz="2600" b="1" u="sng" kern="100" dirty="0">
                <a:effectLst/>
                <a:latin typeface="+mj-lt"/>
                <a:ea typeface="Aptos" panose="020B0004020202020204" pitchFamily="34" charset="0"/>
                <a:cs typeface="Times New Roman" panose="02020603050405020304" pitchFamily="18" charset="0"/>
              </a:rPr>
              <a:t>blank.</a:t>
            </a:r>
          </a:p>
          <a:p>
            <a:pPr marR="0" lvl="1" algn="just">
              <a:lnSpc>
                <a:spcPct val="107000"/>
              </a:lnSpc>
              <a:spcBef>
                <a:spcPts val="0"/>
              </a:spcBef>
              <a:spcAft>
                <a:spcPts val="0"/>
              </a:spcAft>
            </a:pPr>
            <a:r>
              <a:rPr lang="en-US" sz="2600" kern="100" dirty="0">
                <a:latin typeface="+mj-lt"/>
                <a:ea typeface="Aptos" panose="020B0004020202020204" pitchFamily="34" charset="0"/>
                <a:cs typeface="Times New Roman" panose="02020603050405020304" pitchFamily="18" charset="0"/>
              </a:rPr>
              <a:t>Add</a:t>
            </a:r>
            <a:r>
              <a:rPr lang="en-US" sz="2600" b="1" kern="100" dirty="0">
                <a:latin typeface="+mj-lt"/>
                <a:ea typeface="Aptos" panose="020B0004020202020204" pitchFamily="34" charset="0"/>
                <a:cs typeface="Times New Roman" panose="02020603050405020304" pitchFamily="18" charset="0"/>
              </a:rPr>
              <a:t> </a:t>
            </a:r>
            <a:r>
              <a:rPr lang="en-US" sz="2600" kern="100" dirty="0">
                <a:latin typeface="+mj-lt"/>
                <a:ea typeface="Aptos" panose="020B0004020202020204" pitchFamily="34" charset="0"/>
                <a:cs typeface="Times New Roman" panose="02020603050405020304" pitchFamily="18" charset="0"/>
              </a:rPr>
              <a:t>t</a:t>
            </a:r>
            <a:r>
              <a:rPr lang="en-US" sz="2600" kern="100" dirty="0">
                <a:effectLst/>
                <a:latin typeface="+mj-lt"/>
                <a:ea typeface="Aptos" panose="020B0004020202020204" pitchFamily="34" charset="0"/>
                <a:cs typeface="Times New Roman" panose="02020603050405020304" pitchFamily="18" charset="0"/>
              </a:rPr>
              <a:t>heir room request to the preference form, and it will be optimized with the other requests.</a:t>
            </a:r>
            <a:endParaRPr lang="en-US" kern="100" dirty="0">
              <a:latin typeface="+mj-lt"/>
              <a:cs typeface="Times New Roman" panose="02020603050405020304" pitchFamily="18" charset="0"/>
            </a:endParaRPr>
          </a:p>
          <a:p>
            <a:pPr marL="457200" marR="0" lvl="1" indent="0" algn="just">
              <a:lnSpc>
                <a:spcPct val="107000"/>
              </a:lnSpc>
              <a:spcBef>
                <a:spcPts val="0"/>
              </a:spcBef>
              <a:spcAft>
                <a:spcPts val="0"/>
              </a:spcAft>
              <a:buNone/>
            </a:pPr>
            <a:endParaRPr lang="en-US" sz="1600" dirty="0"/>
          </a:p>
        </p:txBody>
      </p:sp>
      <p:sp>
        <p:nvSpPr>
          <p:cNvPr id="7" name="TextBox 6">
            <a:extLst>
              <a:ext uri="{FF2B5EF4-FFF2-40B4-BE49-F238E27FC236}">
                <a16:creationId xmlns:a16="http://schemas.microsoft.com/office/drawing/2014/main" id="{C3300DEB-49F3-D53F-8CC5-20DD9DFD70A2}"/>
              </a:ext>
            </a:extLst>
          </p:cNvPr>
          <p:cNvSpPr txBox="1"/>
          <p:nvPr/>
        </p:nvSpPr>
        <p:spPr>
          <a:xfrm>
            <a:off x="742112" y="5104721"/>
            <a:ext cx="10707775" cy="1015663"/>
          </a:xfrm>
          <a:prstGeom prst="rect">
            <a:avLst/>
          </a:prstGeom>
          <a:solidFill>
            <a:srgbClr val="FFC000"/>
          </a:solidFill>
        </p:spPr>
        <p:txBody>
          <a:bodyPr wrap="square">
            <a:spAutoFit/>
          </a:bodyPr>
          <a:lstStyle/>
          <a:p>
            <a:r>
              <a:rPr lang="en-US" sz="2000" dirty="0">
                <a:solidFill>
                  <a:schemeClr val="bg1"/>
                </a:solidFill>
              </a:rPr>
              <a:t>If a course was scheduled in a classroom during a previous term, it does not mean you will receive the same room during central scheduling or that you have permission to load the course in the previous space.</a:t>
            </a:r>
          </a:p>
        </p:txBody>
      </p:sp>
    </p:spTree>
    <p:extLst>
      <p:ext uri="{BB962C8B-B14F-4D97-AF65-F5344CB8AC3E}">
        <p14:creationId xmlns:p14="http://schemas.microsoft.com/office/powerpoint/2010/main" val="225089859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357499" y="354563"/>
            <a:ext cx="11477002" cy="6148873"/>
          </a:xfrm>
        </p:spPr>
        <p:txBody>
          <a:bodyPr>
            <a:normAutofit/>
          </a:bodyPr>
          <a:lstStyle/>
          <a:p>
            <a:pPr marL="0" indent="0" algn="ctr">
              <a:buNone/>
            </a:pPr>
            <a:r>
              <a:rPr lang="en-US" sz="3200" b="1" u="sng" dirty="0"/>
              <a:t>Mass Centralized Classroom Scheduling Checklist</a:t>
            </a:r>
            <a:endParaRPr lang="en-US" sz="3200" u="sng" kern="100" dirty="0">
              <a:effectLst/>
              <a:latin typeface="+mj-lt"/>
              <a:ea typeface="Aptos" panose="020B0004020202020204" pitchFamily="34" charset="0"/>
              <a:cs typeface="Times New Roman" panose="02020603050405020304" pitchFamily="18" charset="0"/>
            </a:endParaRPr>
          </a:p>
          <a:p>
            <a:pPr marL="457200" marR="0" lvl="1" indent="0">
              <a:lnSpc>
                <a:spcPct val="200000"/>
              </a:lnSpc>
              <a:spcBef>
                <a:spcPts val="0"/>
              </a:spcBef>
              <a:spcAft>
                <a:spcPts val="0"/>
              </a:spcAft>
              <a:buNone/>
            </a:pPr>
            <a:r>
              <a:rPr lang="en-US" b="1" kern="100" dirty="0">
                <a:solidFill>
                  <a:srgbClr val="FFC000"/>
                </a:solidFill>
                <a:latin typeface="+mj-lt"/>
                <a:ea typeface="Aptos" panose="020B0004020202020204" pitchFamily="34" charset="0"/>
                <a:cs typeface="Times New Roman" panose="02020603050405020304" pitchFamily="18" charset="0"/>
              </a:rPr>
              <a:t>Run the ARGOS Schedule of Classes Proof Report and check the following:</a:t>
            </a:r>
          </a:p>
          <a:p>
            <a:pPr marR="0" lvl="1">
              <a:lnSpc>
                <a:spcPct val="200000"/>
              </a:lnSpc>
              <a:spcBef>
                <a:spcPts val="0"/>
              </a:spcBef>
              <a:spcAft>
                <a:spcPts val="0"/>
              </a:spcAft>
              <a:buFont typeface="Wingdings" panose="05000000000000000000" pitchFamily="2" charset="2"/>
              <a:buChar char="q"/>
            </a:pPr>
            <a:r>
              <a:rPr lang="en-US" kern="100" dirty="0">
                <a:latin typeface="+mj-lt"/>
                <a:ea typeface="Aptos" panose="020B0004020202020204" pitchFamily="34" charset="0"/>
                <a:cs typeface="Times New Roman" panose="02020603050405020304" pitchFamily="18" charset="0"/>
              </a:rPr>
              <a:t>Load NCRR into BOTH the building and room fields if a classroom is not needed for a course.</a:t>
            </a:r>
          </a:p>
          <a:p>
            <a:pPr marR="0" lvl="1">
              <a:lnSpc>
                <a:spcPct val="200000"/>
              </a:lnSpc>
              <a:spcBef>
                <a:spcPts val="0"/>
              </a:spcBef>
              <a:spcAft>
                <a:spcPts val="0"/>
              </a:spcAft>
              <a:buFont typeface="Wingdings" panose="05000000000000000000" pitchFamily="2" charset="2"/>
              <a:buChar char="q"/>
            </a:pPr>
            <a:r>
              <a:rPr lang="en-US" kern="100" dirty="0">
                <a:latin typeface="+mj-lt"/>
                <a:ea typeface="Aptos" panose="020B0004020202020204" pitchFamily="34" charset="0"/>
                <a:cs typeface="Times New Roman" panose="02020603050405020304" pitchFamily="18" charset="0"/>
              </a:rPr>
              <a:t>Are the building and room fields blank if the course needs a classroom?</a:t>
            </a:r>
          </a:p>
          <a:p>
            <a:pPr marR="0" lvl="1">
              <a:lnSpc>
                <a:spcPct val="200000"/>
              </a:lnSpc>
              <a:spcBef>
                <a:spcPts val="0"/>
              </a:spcBef>
              <a:spcAft>
                <a:spcPts val="0"/>
              </a:spcAft>
              <a:buFont typeface="Wingdings" panose="05000000000000000000" pitchFamily="2" charset="2"/>
              <a:buChar char="q"/>
            </a:pPr>
            <a:r>
              <a:rPr lang="en-US" kern="100" dirty="0">
                <a:latin typeface="+mj-lt"/>
                <a:ea typeface="Aptos" panose="020B0004020202020204" pitchFamily="34" charset="0"/>
                <a:cs typeface="Times New Roman" panose="02020603050405020304" pitchFamily="18" charset="0"/>
              </a:rPr>
              <a:t>Is the course's accurate day, time, and maximum enrollment entered in Banner?</a:t>
            </a:r>
          </a:p>
          <a:p>
            <a:pPr marR="0" lvl="1">
              <a:lnSpc>
                <a:spcPct val="200000"/>
              </a:lnSpc>
              <a:spcBef>
                <a:spcPts val="0"/>
              </a:spcBef>
              <a:spcAft>
                <a:spcPts val="0"/>
              </a:spcAft>
              <a:buFont typeface="Wingdings" panose="05000000000000000000" pitchFamily="2" charset="2"/>
              <a:buChar char="q"/>
            </a:pPr>
            <a:r>
              <a:rPr lang="en-US" kern="100" dirty="0">
                <a:latin typeface="+mj-lt"/>
                <a:ea typeface="Aptos" panose="020B0004020202020204" pitchFamily="34" charset="0"/>
                <a:cs typeface="Times New Roman" panose="02020603050405020304" pitchFamily="18" charset="0"/>
              </a:rPr>
              <a:t>Are the courses cross-listed correctly with a max enrollment entered for the combined sections on the Banner cross-list page (SSAXLST)?</a:t>
            </a:r>
          </a:p>
          <a:p>
            <a:pPr marR="0" lvl="1">
              <a:lnSpc>
                <a:spcPct val="200000"/>
              </a:lnSpc>
              <a:spcBef>
                <a:spcPts val="0"/>
              </a:spcBef>
              <a:spcAft>
                <a:spcPts val="0"/>
              </a:spcAft>
              <a:buFont typeface="Wingdings" panose="05000000000000000000" pitchFamily="2" charset="2"/>
              <a:buChar char="q"/>
            </a:pPr>
            <a:r>
              <a:rPr lang="en-US" kern="100" dirty="0">
                <a:latin typeface="+mj-lt"/>
                <a:ea typeface="Aptos" panose="020B0004020202020204" pitchFamily="34" charset="0"/>
                <a:cs typeface="Times New Roman" panose="02020603050405020304" pitchFamily="18" charset="0"/>
              </a:rPr>
              <a:t>Is the Instructor of Record listed on back-to-back courses?</a:t>
            </a:r>
          </a:p>
          <a:p>
            <a:pPr marR="0" lvl="1">
              <a:lnSpc>
                <a:spcPct val="200000"/>
              </a:lnSpc>
              <a:spcBef>
                <a:spcPts val="0"/>
              </a:spcBef>
              <a:spcAft>
                <a:spcPts val="0"/>
              </a:spcAft>
              <a:buFont typeface="Wingdings" panose="05000000000000000000" pitchFamily="2" charset="2"/>
              <a:buChar char="q"/>
            </a:pPr>
            <a:r>
              <a:rPr lang="en-US" kern="100" dirty="0">
                <a:latin typeface="+mj-lt"/>
                <a:ea typeface="Aptos" panose="020B0004020202020204" pitchFamily="34" charset="0"/>
                <a:cs typeface="Times New Roman" panose="02020603050405020304" pitchFamily="18" charset="0"/>
              </a:rPr>
              <a:t>Is NOFR entered as the meeting type on ALL course meetings that will not require a final exam space? (Multiple meeting patterns, evening tests, online exams, etc.)</a:t>
            </a:r>
          </a:p>
          <a:p>
            <a:pPr marR="0" lvl="1">
              <a:lnSpc>
                <a:spcPct val="200000"/>
              </a:lnSpc>
              <a:spcBef>
                <a:spcPts val="0"/>
              </a:spcBef>
              <a:spcAft>
                <a:spcPts val="0"/>
              </a:spcAft>
              <a:buAutoNum type="arabicPeriod"/>
            </a:pPr>
            <a:endParaRPr lang="en-US" sz="1200" kern="100" dirty="0">
              <a:latin typeface="+mj-lt"/>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07116693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461473" y="391886"/>
            <a:ext cx="11220628" cy="5743994"/>
          </a:xfrm>
        </p:spPr>
        <p:txBody>
          <a:bodyPr>
            <a:normAutofit lnSpcReduction="10000"/>
          </a:bodyPr>
          <a:lstStyle/>
          <a:p>
            <a:pPr marL="0" indent="0" algn="ctr">
              <a:buNone/>
            </a:pPr>
            <a:r>
              <a:rPr lang="en-US" sz="3600" u="sng" dirty="0"/>
              <a:t>Submitting Preference Forms</a:t>
            </a:r>
            <a:endParaRPr lang="en-US" sz="3600" u="sng" kern="100" dirty="0">
              <a:latin typeface="+mj-lt"/>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200" u="sng" kern="100" dirty="0">
              <a:latin typeface="+mj-lt"/>
              <a:ea typeface="Aptos" panose="020B0004020202020204" pitchFamily="34" charset="0"/>
              <a:cs typeface="Times New Roman" panose="02020603050405020304" pitchFamily="18" charset="0"/>
            </a:endParaRPr>
          </a:p>
          <a:p>
            <a:pPr marL="457200" marR="0" lvl="1" indent="0" algn="ctr">
              <a:lnSpc>
                <a:spcPct val="107000"/>
              </a:lnSpc>
              <a:spcBef>
                <a:spcPts val="0"/>
              </a:spcBef>
              <a:spcAft>
                <a:spcPts val="0"/>
              </a:spcAft>
              <a:buNone/>
            </a:pPr>
            <a:r>
              <a:rPr lang="en-US" sz="3200" kern="100" dirty="0">
                <a:solidFill>
                  <a:srgbClr val="FF0000"/>
                </a:solidFill>
                <a:effectLst/>
                <a:latin typeface="+mj-lt"/>
                <a:ea typeface="Aptos" panose="020B0004020202020204" pitchFamily="34" charset="0"/>
                <a:cs typeface="Times New Roman" panose="02020603050405020304" pitchFamily="18" charset="0"/>
              </a:rPr>
              <a:t>When do I submit my department’s classroom preferences?</a:t>
            </a:r>
          </a:p>
          <a:p>
            <a:pPr marL="457200" marR="0" lvl="1" indent="0" algn="just">
              <a:lnSpc>
                <a:spcPct val="107000"/>
              </a:lnSpc>
              <a:spcBef>
                <a:spcPts val="0"/>
              </a:spcBef>
              <a:spcAft>
                <a:spcPts val="0"/>
              </a:spcAft>
              <a:buNone/>
            </a:pPr>
            <a:endParaRPr lang="en-US" sz="1600" b="1" u="sng" kern="100" dirty="0">
              <a:solidFill>
                <a:srgbClr val="FF0000"/>
              </a:solidFill>
              <a:latin typeface="+mj-lt"/>
              <a:ea typeface="Aptos" panose="020B0004020202020204" pitchFamily="34" charset="0"/>
              <a:cs typeface="Times New Roman" panose="02020603050405020304" pitchFamily="18" charset="0"/>
            </a:endParaRPr>
          </a:p>
          <a:p>
            <a:pPr lvl="1" algn="just">
              <a:lnSpc>
                <a:spcPct val="107000"/>
              </a:lnSpc>
              <a:spcBef>
                <a:spcPts val="0"/>
              </a:spcBef>
            </a:pPr>
            <a:r>
              <a:rPr lang="en-US" sz="2200" kern="100" dirty="0">
                <a:effectLst/>
                <a:latin typeface="Rockwell" panose="02060603020205020403" pitchFamily="18" charset="0"/>
                <a:ea typeface="Aptos" panose="020B0004020202020204" pitchFamily="34" charset="0"/>
                <a:cs typeface="Times New Roman" panose="02020603050405020304" pitchFamily="18" charset="0"/>
              </a:rPr>
              <a:t>Approximately </a:t>
            </a:r>
            <a:r>
              <a:rPr lang="en-US" sz="2200" u="sng" kern="100" dirty="0">
                <a:effectLst/>
                <a:latin typeface="Rockwell" panose="02060603020205020403" pitchFamily="18" charset="0"/>
                <a:ea typeface="Aptos" panose="020B0004020202020204" pitchFamily="34" charset="0"/>
                <a:cs typeface="Times New Roman" panose="02020603050405020304" pitchFamily="18" charset="0"/>
              </a:rPr>
              <a:t>three weeks</a:t>
            </a:r>
            <a:r>
              <a:rPr lang="en-US" sz="2200" kern="100" dirty="0">
                <a:effectLst/>
                <a:latin typeface="Rockwell" panose="02060603020205020403" pitchFamily="18" charset="0"/>
                <a:ea typeface="Aptos" panose="020B0004020202020204" pitchFamily="34" charset="0"/>
                <a:cs typeface="Times New Roman" panose="02020603050405020304" pitchFamily="18" charset="0"/>
              </a:rPr>
              <a:t> before the mass central scheduling period, a notification email will be sent via the CLASS_SCHEDERS-L@LISTSERV.UGA.EDU with instructions and dates for submitting classroom preferences.</a:t>
            </a:r>
            <a:endParaRPr lang="en-US" sz="2200" kern="100" dirty="0">
              <a:latin typeface="Rockwell" panose="02060603020205020403" pitchFamily="18" charset="0"/>
              <a:ea typeface="Aptos" panose="020B0004020202020204" pitchFamily="34" charset="0"/>
              <a:cs typeface="Times New Roman" panose="02020603050405020304" pitchFamily="18" charset="0"/>
            </a:endParaRPr>
          </a:p>
          <a:p>
            <a:pPr marL="457200" lvl="1" indent="0" algn="just">
              <a:lnSpc>
                <a:spcPct val="107000"/>
              </a:lnSpc>
              <a:spcBef>
                <a:spcPts val="0"/>
              </a:spcBef>
              <a:buNone/>
            </a:pPr>
            <a:endParaRPr lang="en-US" sz="2200" kern="100" dirty="0">
              <a:effectLst/>
              <a:latin typeface="Rockwell" panose="02060603020205020403" pitchFamily="18" charset="0"/>
              <a:ea typeface="Aptos" panose="020B0004020202020204" pitchFamily="34" charset="0"/>
              <a:cs typeface="Times New Roman" panose="02020603050405020304" pitchFamily="18" charset="0"/>
            </a:endParaRPr>
          </a:p>
          <a:p>
            <a:pPr lvl="1" algn="just">
              <a:lnSpc>
                <a:spcPct val="107000"/>
              </a:lnSpc>
              <a:spcBef>
                <a:spcPts val="0"/>
              </a:spcBef>
            </a:pPr>
            <a:r>
              <a:rPr lang="en-US" sz="2200" kern="100" dirty="0">
                <a:latin typeface="Rockwell" panose="02060603020205020403" pitchFamily="18" charset="0"/>
                <a:ea typeface="Aptos" panose="020B0004020202020204" pitchFamily="34" charset="0"/>
                <a:cs typeface="Times New Roman" panose="02020603050405020304" pitchFamily="18" charset="0"/>
              </a:rPr>
              <a:t>Requests are not processed on a first-come, first-served basis. The information is imported into the 25Live optimizer, which uses a complex algorithm to place courses in classrooms.</a:t>
            </a:r>
            <a:r>
              <a:rPr lang="en-US" sz="2200" kern="100" dirty="0">
                <a:effectLst/>
                <a:latin typeface="Rockwell" panose="02060603020205020403" pitchFamily="18" charset="0"/>
                <a:ea typeface="Aptos" panose="020B0004020202020204" pitchFamily="34" charset="0"/>
                <a:cs typeface="Times New Roman" panose="02020603050405020304" pitchFamily="18" charset="0"/>
              </a:rPr>
              <a:t> </a:t>
            </a:r>
          </a:p>
          <a:p>
            <a:pPr lvl="1" algn="just">
              <a:lnSpc>
                <a:spcPct val="107000"/>
              </a:lnSpc>
              <a:spcBef>
                <a:spcPts val="0"/>
              </a:spcBef>
            </a:pPr>
            <a:endParaRPr lang="en-US" sz="2200" kern="100" dirty="0">
              <a:effectLst/>
              <a:latin typeface="Rockwell" panose="02060603020205020403" pitchFamily="18" charset="0"/>
              <a:ea typeface="Aptos" panose="020B0004020202020204" pitchFamily="34" charset="0"/>
              <a:cs typeface="Times New Roman" panose="02020603050405020304" pitchFamily="18" charset="0"/>
            </a:endParaRPr>
          </a:p>
          <a:p>
            <a:pPr lvl="1" algn="just">
              <a:lnSpc>
                <a:spcPct val="107000"/>
              </a:lnSpc>
              <a:spcBef>
                <a:spcPts val="0"/>
              </a:spcBef>
            </a:pPr>
            <a:r>
              <a:rPr lang="en-US" sz="2200" kern="100" dirty="0">
                <a:effectLst/>
                <a:latin typeface="Rockwell" panose="02060603020205020403" pitchFamily="18" charset="0"/>
                <a:ea typeface="Aptos" panose="020B0004020202020204" pitchFamily="34" charset="0"/>
                <a:cs typeface="Times New Roman" panose="02020603050405020304" pitchFamily="18" charset="0"/>
              </a:rPr>
              <a:t>Departments must use the Registrar’s Office </a:t>
            </a:r>
            <a:r>
              <a:rPr lang="en-US" sz="2200" u="sng" kern="100" dirty="0">
                <a:solidFill>
                  <a:srgbClr val="FFC000"/>
                </a:solidFill>
                <a:effectLst/>
                <a:latin typeface="Rockwell" panose="02060603020205020403" pitchFamily="18"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preference form</a:t>
            </a:r>
            <a:r>
              <a:rPr lang="en-US" sz="2200" kern="100" dirty="0">
                <a:effectLst/>
                <a:latin typeface="Rockwell" panose="02060603020205020403" pitchFamily="18" charset="0"/>
                <a:ea typeface="Aptos" panose="020B0004020202020204" pitchFamily="34" charset="0"/>
                <a:cs typeface="Times New Roman" panose="02020603050405020304" pitchFamily="18" charset="0"/>
              </a:rPr>
              <a:t> to submit their location preferences and specific requirements</a:t>
            </a:r>
            <a:r>
              <a:rPr lang="en-US" sz="2200" b="1" kern="100" dirty="0">
                <a:effectLst/>
                <a:latin typeface="Rockwell" panose="02060603020205020403" pitchFamily="18" charset="0"/>
                <a:ea typeface="Aptos" panose="020B0004020202020204" pitchFamily="34" charset="0"/>
                <a:cs typeface="Times New Roman" panose="02020603050405020304" pitchFamily="18" charset="0"/>
              </a:rPr>
              <a:t> </a:t>
            </a:r>
            <a:r>
              <a:rPr lang="en-US" sz="2200" kern="100" dirty="0">
                <a:effectLst/>
                <a:latin typeface="Rockwell" panose="02060603020205020403" pitchFamily="18" charset="0"/>
                <a:ea typeface="Aptos" panose="020B0004020202020204" pitchFamily="34" charset="0"/>
                <a:cs typeface="Times New Roman" panose="02020603050405020304" pitchFamily="18" charset="0"/>
              </a:rPr>
              <a:t>prior to central classroom scheduling. </a:t>
            </a:r>
            <a:endParaRPr lang="en-US" sz="2200" kern="100" dirty="0">
              <a:latin typeface="Rockwell" panose="02060603020205020403" pitchFamily="18" charset="0"/>
              <a:ea typeface="Aptos" panose="020B0004020202020204" pitchFamily="34" charset="0"/>
              <a:cs typeface="Times New Roman" panose="02020603050405020304" pitchFamily="18" charset="0"/>
            </a:endParaRPr>
          </a:p>
          <a:p>
            <a:pPr marL="457200" lvl="1" indent="0" algn="just">
              <a:lnSpc>
                <a:spcPct val="107000"/>
              </a:lnSpc>
              <a:spcBef>
                <a:spcPts val="0"/>
              </a:spcBef>
              <a:buNone/>
            </a:pPr>
            <a:endParaRPr lang="en-US" sz="1600" kern="100" dirty="0">
              <a:effectLst/>
              <a:latin typeface="Rockwell" panose="02060603020205020403" pitchFamily="18" charset="0"/>
              <a:ea typeface="Aptos" panose="020B0004020202020204" pitchFamily="34" charset="0"/>
              <a:cs typeface="Times New Roman" panose="02020603050405020304" pitchFamily="18" charset="0"/>
            </a:endParaRPr>
          </a:p>
          <a:p>
            <a:pPr marL="457200" marR="0" lvl="1" indent="0" algn="just">
              <a:lnSpc>
                <a:spcPct val="107000"/>
              </a:lnSpc>
              <a:spcBef>
                <a:spcPts val="0"/>
              </a:spcBef>
              <a:spcAft>
                <a:spcPts val="0"/>
              </a:spcAft>
              <a:buNone/>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6034368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8ADCD-09A2-5B71-59E8-276D1233C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2DF61-0CD5-FEF5-EAC2-7F31A55AE369}"/>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C137B4C0-EA6A-8905-91C4-5643C08B388B}"/>
              </a:ext>
            </a:extLst>
          </p:cNvPr>
          <p:cNvSpPr>
            <a:spLocks noGrp="1"/>
          </p:cNvSpPr>
          <p:nvPr>
            <p:ph sz="quarter" idx="13"/>
          </p:nvPr>
        </p:nvSpPr>
        <p:spPr>
          <a:xfrm>
            <a:off x="421592" y="214632"/>
            <a:ext cx="11348815" cy="6103616"/>
          </a:xfrm>
        </p:spPr>
        <p:txBody>
          <a:bodyPr>
            <a:normAutofit/>
          </a:bodyPr>
          <a:lstStyle/>
          <a:p>
            <a:pPr marL="0" indent="0" algn="ctr">
              <a:buNone/>
            </a:pPr>
            <a:r>
              <a:rPr lang="en-US" sz="3600" u="sng" dirty="0"/>
              <a:t>Submitting Preference Forms</a:t>
            </a:r>
          </a:p>
          <a:p>
            <a:pPr marL="0" indent="0" algn="ctr">
              <a:buNone/>
            </a:pPr>
            <a:r>
              <a:rPr lang="en-US" sz="2800" kern="100" dirty="0">
                <a:solidFill>
                  <a:srgbClr val="FF0000"/>
                </a:solidFill>
                <a:latin typeface="+mj-lt"/>
                <a:cs typeface="Times New Roman" panose="02020603050405020304" pitchFamily="18" charset="0"/>
              </a:rPr>
              <a:t>How to fill out the preference form.</a:t>
            </a:r>
          </a:p>
          <a:p>
            <a:pPr algn="just">
              <a:lnSpc>
                <a:spcPct val="150000"/>
              </a:lnSpc>
            </a:pPr>
            <a:r>
              <a:rPr lang="en-US" sz="2400" kern="100" dirty="0">
                <a:effectLst/>
                <a:latin typeface="Rockwell" panose="02060603020205020403" pitchFamily="18" charset="0"/>
                <a:ea typeface="Aptos" panose="020B0004020202020204" pitchFamily="34" charset="0"/>
                <a:cs typeface="Times New Roman" panose="02020603050405020304" pitchFamily="18" charset="0"/>
              </a:rPr>
              <a:t>The form is designed to cater to your specific needs, allowing you to request classrooms that are not located in your department’s home area or for specific preferences/requirements. You have the flexibility to indicate up to </a:t>
            </a:r>
            <a:r>
              <a:rPr lang="en-US" sz="2400" kern="100" dirty="0">
                <a:highlight>
                  <a:srgbClr val="FF0909"/>
                </a:highlight>
                <a:latin typeface="Rockwell" panose="02060603020205020403" pitchFamily="18" charset="0"/>
                <a:ea typeface="Aptos" panose="020B0004020202020204" pitchFamily="34" charset="0"/>
                <a:cs typeface="Times New Roman" panose="02020603050405020304" pitchFamily="18" charset="0"/>
              </a:rPr>
              <a:t>three</a:t>
            </a:r>
            <a:r>
              <a:rPr lang="en-US" sz="2400" kern="100" dirty="0">
                <a:effectLst/>
                <a:highlight>
                  <a:srgbClr val="FF0909"/>
                </a:highlight>
                <a:latin typeface="Rockwell" panose="02060603020205020403" pitchFamily="18" charset="0"/>
                <a:ea typeface="Aptos" panose="020B0004020202020204" pitchFamily="34" charset="0"/>
                <a:cs typeface="Times New Roman" panose="02020603050405020304" pitchFamily="18" charset="0"/>
              </a:rPr>
              <a:t> preferred buildings</a:t>
            </a:r>
            <a:r>
              <a:rPr lang="en-US" sz="2400" kern="100" dirty="0">
                <a:effectLst/>
                <a:latin typeface="Rockwell" panose="02060603020205020403" pitchFamily="18" charset="0"/>
                <a:ea typeface="Aptos" panose="020B0004020202020204" pitchFamily="34" charset="0"/>
                <a:cs typeface="Times New Roman" panose="02020603050405020304" pitchFamily="18" charset="0"/>
              </a:rPr>
              <a:t> and </a:t>
            </a:r>
            <a:r>
              <a:rPr lang="en-US" sz="2400" kern="100" dirty="0">
                <a:highlight>
                  <a:srgbClr val="FF0909"/>
                </a:highlight>
                <a:latin typeface="Rockwell" panose="02060603020205020403" pitchFamily="18" charset="0"/>
                <a:ea typeface="Aptos" panose="020B0004020202020204" pitchFamily="34" charset="0"/>
                <a:cs typeface="Times New Roman" panose="02020603050405020304" pitchFamily="18" charset="0"/>
              </a:rPr>
              <a:t>one</a:t>
            </a:r>
            <a:r>
              <a:rPr lang="en-US" sz="2400" kern="100" dirty="0">
                <a:effectLst/>
                <a:highlight>
                  <a:srgbClr val="FF0909"/>
                </a:highlight>
                <a:latin typeface="Rockwell" panose="02060603020205020403" pitchFamily="18" charset="0"/>
                <a:ea typeface="Aptos" panose="020B0004020202020204" pitchFamily="34" charset="0"/>
                <a:cs typeface="Times New Roman" panose="02020603050405020304" pitchFamily="18" charset="0"/>
              </a:rPr>
              <a:t> individual classroom</a:t>
            </a:r>
            <a:r>
              <a:rPr lang="en-US" sz="2400" kern="100" dirty="0">
                <a:effectLst/>
                <a:latin typeface="Rockwell" panose="02060603020205020403" pitchFamily="18" charset="0"/>
                <a:ea typeface="Aptos" panose="020B0004020202020204" pitchFamily="34" charset="0"/>
                <a:cs typeface="Times New Roman" panose="02020603050405020304" pitchFamily="18" charset="0"/>
              </a:rPr>
              <a:t> on the form. If your preferred building is not on the form, it is because the building has no centrally-scheduled classrooms.</a:t>
            </a:r>
            <a:endParaRPr lang="en-US" sz="24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3130965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421592" y="214632"/>
            <a:ext cx="11348815" cy="6103616"/>
          </a:xfrm>
        </p:spPr>
        <p:txBody>
          <a:bodyPr>
            <a:normAutofit/>
          </a:bodyPr>
          <a:lstStyle/>
          <a:p>
            <a:pPr marL="0" indent="0" algn="ctr">
              <a:buNone/>
            </a:pPr>
            <a:r>
              <a:rPr lang="en-US" sz="3600" u="sng" dirty="0"/>
              <a:t>Submitting Preference Forms</a:t>
            </a:r>
          </a:p>
          <a:p>
            <a:pPr marL="0" indent="0" algn="ctr">
              <a:buNone/>
            </a:pPr>
            <a:r>
              <a:rPr lang="en-US" sz="3200" kern="100" dirty="0">
                <a:solidFill>
                  <a:srgbClr val="FF0000"/>
                </a:solidFill>
                <a:latin typeface="+mj-lt"/>
                <a:cs typeface="Times New Roman" panose="02020603050405020304" pitchFamily="18" charset="0"/>
              </a:rPr>
              <a:t>How to fill out the preference form.</a:t>
            </a:r>
          </a:p>
          <a:p>
            <a:pPr algn="just">
              <a:lnSpc>
                <a:spcPct val="150000"/>
              </a:lnSpc>
            </a:pPr>
            <a:r>
              <a:rPr lang="en-US" sz="2400" kern="100" dirty="0">
                <a:effectLst/>
                <a:ea typeface="Aptos" panose="020B0004020202020204" pitchFamily="34" charset="0"/>
                <a:cs typeface="Times New Roman" panose="02020603050405020304" pitchFamily="18" charset="0"/>
              </a:rPr>
              <a:t>A classroom preference form does not need to be completed for every course that requires a room, only for courses that may have specific needs that differ from the default setting of general classroom space nearby. </a:t>
            </a:r>
          </a:p>
          <a:p>
            <a:pPr algn="just">
              <a:lnSpc>
                <a:spcPct val="150000"/>
              </a:lnSpc>
            </a:pPr>
            <a:r>
              <a:rPr lang="en-US" sz="2400" kern="100" dirty="0">
                <a:effectLst/>
                <a:ea typeface="Aptos" panose="020B0004020202020204" pitchFamily="34" charset="0"/>
                <a:cs typeface="Times New Roman" panose="02020603050405020304" pitchFamily="18" charset="0"/>
              </a:rPr>
              <a:t> Please include only </a:t>
            </a:r>
            <a:r>
              <a:rPr lang="en-US" sz="2400" kern="100" dirty="0">
                <a:effectLst/>
                <a:highlight>
                  <a:srgbClr val="FF0909"/>
                </a:highlight>
                <a:ea typeface="Aptos" panose="020B0004020202020204" pitchFamily="34" charset="0"/>
                <a:cs typeface="Times New Roman" panose="02020603050405020304" pitchFamily="18" charset="0"/>
              </a:rPr>
              <a:t>one course</a:t>
            </a:r>
            <a:r>
              <a:rPr lang="en-US" sz="2400" kern="100" dirty="0">
                <a:effectLst/>
                <a:ea typeface="Aptos" panose="020B0004020202020204" pitchFamily="34" charset="0"/>
                <a:cs typeface="Times New Roman" panose="02020603050405020304" pitchFamily="18" charset="0"/>
              </a:rPr>
              <a:t> per form. You do not need a separate form for cross-listed courses.</a:t>
            </a:r>
            <a:endParaRPr lang="en-US" sz="24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072083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C27CDA-0B48-A802-7EFA-3F104AAA802D}"/>
              </a:ext>
            </a:extLst>
          </p:cNvPr>
          <p:cNvSpPr txBox="1"/>
          <p:nvPr/>
        </p:nvSpPr>
        <p:spPr>
          <a:xfrm>
            <a:off x="0" y="1047348"/>
            <a:ext cx="11238615" cy="1357231"/>
          </a:xfrm>
          <a:prstGeom prst="rect">
            <a:avLst/>
          </a:prstGeom>
          <a:noFill/>
          <a:ln w="41275" cmpd="tri">
            <a:noFill/>
          </a:ln>
        </p:spPr>
        <p:txBody>
          <a:bodyPr wrap="square" rtlCol="0">
            <a:spAutoFit/>
          </a:bodyPr>
          <a:lstStyle/>
          <a:p>
            <a:pPr marL="457200" marR="0">
              <a:lnSpc>
                <a:spcPct val="107000"/>
              </a:lnSpc>
              <a:spcBef>
                <a:spcPts val="0"/>
              </a:spcBef>
              <a:spcAft>
                <a:spcPts val="0"/>
              </a:spcAft>
            </a:pPr>
            <a:r>
              <a:rPr lang="en-US" b="1"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R="0" lvl="2">
              <a:lnSpc>
                <a:spcPct val="107000"/>
              </a:lnSpc>
              <a:spcBef>
                <a:spcPts val="0"/>
              </a:spcBef>
              <a:spcAft>
                <a:spcPts val="0"/>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R="0" lvl="1">
              <a:lnSpc>
                <a:spcPct val="107000"/>
              </a:lnSpc>
              <a:spcBef>
                <a:spcPts val="0"/>
              </a:spcBef>
              <a:spcAft>
                <a:spcPts val="0"/>
              </a:spcAft>
            </a:pPr>
            <a:endParaRPr lang="en-US" sz="14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777AD0F4-61E8-85A8-8805-02B88576163F}"/>
              </a:ext>
            </a:extLst>
          </p:cNvPr>
          <p:cNvSpPr txBox="1"/>
          <p:nvPr/>
        </p:nvSpPr>
        <p:spPr>
          <a:xfrm>
            <a:off x="1024270" y="401017"/>
            <a:ext cx="10143460" cy="646331"/>
          </a:xfrm>
          <a:prstGeom prst="rect">
            <a:avLst/>
          </a:prstGeom>
          <a:noFill/>
          <a:ln w="19050">
            <a:solidFill>
              <a:schemeClr val="tx1"/>
            </a:solidFill>
          </a:ln>
        </p:spPr>
        <p:txBody>
          <a:bodyPr wrap="square">
            <a:spAutoFit/>
          </a:bodyPr>
          <a:lstStyle/>
          <a:p>
            <a:pPr algn="ctr"/>
            <a:r>
              <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Building and Room Preference Section</a:t>
            </a:r>
          </a:p>
        </p:txBody>
      </p:sp>
      <p:pic>
        <p:nvPicPr>
          <p:cNvPr id="3" name="Picture 2">
            <a:extLst>
              <a:ext uri="{FF2B5EF4-FFF2-40B4-BE49-F238E27FC236}">
                <a16:creationId xmlns:a16="http://schemas.microsoft.com/office/drawing/2014/main" id="{EDAA69D4-FFCB-4A2E-FDE1-621A31E7B2CC}"/>
              </a:ext>
            </a:extLst>
          </p:cNvPr>
          <p:cNvPicPr>
            <a:picLocks noChangeAspect="1"/>
          </p:cNvPicPr>
          <p:nvPr/>
        </p:nvPicPr>
        <p:blipFill>
          <a:blip r:embed="rId4"/>
          <a:stretch>
            <a:fillRect/>
          </a:stretch>
        </p:blipFill>
        <p:spPr>
          <a:xfrm>
            <a:off x="238103" y="1264597"/>
            <a:ext cx="11238615" cy="4036066"/>
          </a:xfrm>
          <a:prstGeom prst="rect">
            <a:avLst/>
          </a:prstGeom>
        </p:spPr>
      </p:pic>
    </p:spTree>
    <p:extLst>
      <p:ext uri="{BB962C8B-B14F-4D97-AF65-F5344CB8AC3E}">
        <p14:creationId xmlns:p14="http://schemas.microsoft.com/office/powerpoint/2010/main" val="406889056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91F4-EFC2-4E68-82CE-4D7C87737C7B}"/>
              </a:ext>
            </a:extLst>
          </p:cNvPr>
          <p:cNvSpPr>
            <a:spLocks noGrp="1"/>
          </p:cNvSpPr>
          <p:nvPr>
            <p:ph type="title"/>
          </p:nvPr>
        </p:nvSpPr>
        <p:spPr>
          <a:xfrm>
            <a:off x="901190" y="392876"/>
            <a:ext cx="10627087" cy="470249"/>
          </a:xfrm>
        </p:spPr>
        <p:txBody>
          <a:bodyPr>
            <a:noAutofit/>
          </a:bodyPr>
          <a:lstStyle/>
          <a:p>
            <a:r>
              <a:rPr lang="en-US" b="1" u="sng" dirty="0">
                <a:solidFill>
                  <a:schemeClr val="tx1"/>
                </a:solidFill>
                <a:ea typeface="Adobe Heiti Std R" panose="020B0400000000000000" pitchFamily="34" charset="-128"/>
              </a:rPr>
              <a:t>Centralized scheduling classroom terms</a:t>
            </a:r>
          </a:p>
        </p:txBody>
      </p:sp>
      <p:sp>
        <p:nvSpPr>
          <p:cNvPr id="3" name="Content Placeholder 2">
            <a:extLst>
              <a:ext uri="{FF2B5EF4-FFF2-40B4-BE49-F238E27FC236}">
                <a16:creationId xmlns:a16="http://schemas.microsoft.com/office/drawing/2014/main" id="{93D7D2A1-C4EF-44BF-9E22-635305653F14}"/>
              </a:ext>
            </a:extLst>
          </p:cNvPr>
          <p:cNvSpPr>
            <a:spLocks noGrp="1"/>
          </p:cNvSpPr>
          <p:nvPr>
            <p:ph sz="quarter" idx="13"/>
          </p:nvPr>
        </p:nvSpPr>
        <p:spPr>
          <a:xfrm>
            <a:off x="241634" y="863125"/>
            <a:ext cx="11708731" cy="5264208"/>
          </a:xfrm>
        </p:spPr>
        <p:txBody>
          <a:bodyPr>
            <a:noAutofit/>
          </a:bodyPr>
          <a:lstStyle/>
          <a:p>
            <a:pPr marL="457200" lvl="1" indent="0">
              <a:lnSpc>
                <a:spcPct val="100000"/>
              </a:lnSpc>
              <a:buNone/>
            </a:pPr>
            <a:r>
              <a:rPr lang="en-US" sz="2800" b="1" i="1" u="sng" dirty="0">
                <a:solidFill>
                  <a:srgbClr val="FF0000"/>
                </a:solidFill>
                <a:latin typeface="+mj-lt"/>
              </a:rPr>
              <a:t>Pre-Designated, Centrally-Schedulable Classrooms</a:t>
            </a:r>
            <a:endParaRPr lang="en-US" sz="2800" u="sng" dirty="0">
              <a:solidFill>
                <a:srgbClr val="FF0000"/>
              </a:solidFill>
              <a:latin typeface="+mj-lt"/>
            </a:endParaRPr>
          </a:p>
          <a:p>
            <a:pPr marL="457200" lvl="1" indent="0">
              <a:lnSpc>
                <a:spcPct val="100000"/>
              </a:lnSpc>
              <a:buNone/>
            </a:pPr>
            <a:r>
              <a:rPr lang="en-US" sz="2200" dirty="0">
                <a:latin typeface="+mj-lt"/>
                <a:cs typeface="Aharoni" panose="02010803020104030203" pitchFamily="2" charset="-79"/>
              </a:rPr>
              <a:t>Classrooms that are pre-designated to a department.  Departments can pre-load courses in these spaces before the mass centralized scheduling process.  After the mass centralized scheduling period, the Registrar’s Office and Campus Reservations, Events, and Technical Services (CRETS) can schedule courses and events in these rooms.  These rooms are “on-grid”.</a:t>
            </a:r>
          </a:p>
          <a:p>
            <a:pPr marL="914400" lvl="2" indent="0">
              <a:lnSpc>
                <a:spcPct val="100000"/>
              </a:lnSpc>
              <a:buNone/>
            </a:pPr>
            <a:endParaRPr lang="en-US" sz="1200" dirty="0">
              <a:latin typeface="+mj-lt"/>
            </a:endParaRPr>
          </a:p>
          <a:p>
            <a:pPr marL="457200" lvl="1" indent="0">
              <a:lnSpc>
                <a:spcPct val="100000"/>
              </a:lnSpc>
              <a:buNone/>
            </a:pPr>
            <a:r>
              <a:rPr lang="en-US" sz="2800" b="1" i="1" u="sng" dirty="0">
                <a:solidFill>
                  <a:srgbClr val="FF0000"/>
                </a:solidFill>
                <a:latin typeface="+mj-lt"/>
              </a:rPr>
              <a:t>Pre-Designated, Non-Centrally Schedulable Classrooms</a:t>
            </a:r>
            <a:endParaRPr lang="en-US" sz="2800" u="sng" dirty="0">
              <a:solidFill>
                <a:srgbClr val="FF0000"/>
              </a:solidFill>
              <a:latin typeface="+mj-lt"/>
            </a:endParaRPr>
          </a:p>
          <a:p>
            <a:pPr marL="457200" lvl="1" indent="0">
              <a:lnSpc>
                <a:spcPct val="100000"/>
              </a:lnSpc>
              <a:buNone/>
            </a:pPr>
            <a:r>
              <a:rPr lang="en-US" sz="2200" dirty="0">
                <a:latin typeface="+mj-lt"/>
                <a:cs typeface="Aharoni" panose="02010803020104030203" pitchFamily="2" charset="-79"/>
              </a:rPr>
              <a:t>Classrooms that are </a:t>
            </a:r>
            <a:r>
              <a:rPr lang="en-US" sz="2200" u="sng" dirty="0">
                <a:latin typeface="+mj-lt"/>
                <a:cs typeface="Aharoni" panose="02010803020104030203" pitchFamily="2" charset="-79"/>
              </a:rPr>
              <a:t>exclusively controlled</a:t>
            </a:r>
            <a:r>
              <a:rPr lang="en-US" sz="2200" dirty="0">
                <a:latin typeface="+mj-lt"/>
                <a:cs typeface="Aharoni" panose="02010803020104030203" pitchFamily="2" charset="-79"/>
              </a:rPr>
              <a:t> by the designated department.  No department can load courses or events in these spaces without permission from the controlling department.  These rooms are “off-grid”.</a:t>
            </a:r>
          </a:p>
          <a:p>
            <a:pPr marL="457200" lvl="1" indent="0">
              <a:lnSpc>
                <a:spcPct val="100000"/>
              </a:lnSpc>
              <a:buNone/>
            </a:pPr>
            <a:endParaRPr lang="en-US" sz="2200" dirty="0">
              <a:latin typeface="+mj-lt"/>
              <a:cs typeface="Aharoni" panose="02010803020104030203" pitchFamily="2" charset="-79"/>
            </a:endParaRPr>
          </a:p>
          <a:p>
            <a:pPr marL="457200" lvl="1" indent="0">
              <a:lnSpc>
                <a:spcPct val="100000"/>
              </a:lnSpc>
              <a:buNone/>
            </a:pPr>
            <a:r>
              <a:rPr lang="en-US" sz="2200" dirty="0">
                <a:latin typeface="+mj-lt"/>
                <a:cs typeface="Aharoni" panose="02010803020104030203" pitchFamily="2" charset="-79"/>
              </a:rPr>
              <a:t>***</a:t>
            </a:r>
            <a:r>
              <a:rPr lang="en-US" sz="2200" i="1" dirty="0">
                <a:latin typeface="+mj-lt"/>
                <a:cs typeface="Aharoni" panose="02010803020104030203" pitchFamily="2" charset="-79"/>
              </a:rPr>
              <a:t>Adding these spaces in Banner and/or 25Live does </a:t>
            </a:r>
            <a:r>
              <a:rPr lang="en-US" sz="2200" i="1" u="sng" dirty="0">
                <a:latin typeface="+mj-lt"/>
                <a:cs typeface="Aharoni" panose="02010803020104030203" pitchFamily="2" charset="-79"/>
              </a:rPr>
              <a:t>NOT</a:t>
            </a:r>
            <a:r>
              <a:rPr lang="en-US" sz="2200" i="1" dirty="0">
                <a:latin typeface="+mj-lt"/>
                <a:cs typeface="Aharoni" panose="02010803020104030203" pitchFamily="2" charset="-79"/>
              </a:rPr>
              <a:t> change their classification, on or off-grid. They are still exclusively controlled by the department</a:t>
            </a:r>
            <a:r>
              <a:rPr lang="en-US" sz="2200" dirty="0">
                <a:latin typeface="+mj-lt"/>
                <a:cs typeface="Aharoni" panose="02010803020104030203" pitchFamily="2" charset="-79"/>
              </a:rPr>
              <a:t>.***</a:t>
            </a:r>
          </a:p>
          <a:p>
            <a:pPr marL="914400" lvl="2" indent="0">
              <a:lnSpc>
                <a:spcPct val="100000"/>
              </a:lnSpc>
              <a:buNone/>
            </a:pPr>
            <a:endParaRPr lang="en-US" sz="1200" dirty="0">
              <a:latin typeface="+mj-lt"/>
            </a:endParaRPr>
          </a:p>
          <a:p>
            <a:pPr marL="914400" lvl="2" indent="0">
              <a:lnSpc>
                <a:spcPct val="100000"/>
              </a:lnSpc>
              <a:buNone/>
            </a:pPr>
            <a:endParaRPr lang="en-US" sz="1200" dirty="0">
              <a:latin typeface="+mj-lt"/>
            </a:endParaRPr>
          </a:p>
          <a:p>
            <a:pPr marL="0" indent="0">
              <a:buNone/>
            </a:pPr>
            <a:endParaRPr lang="en-US" sz="2400" dirty="0">
              <a:latin typeface="Bahnschrift" panose="020B0502040204020203" pitchFamily="34" charset="0"/>
              <a:ea typeface="Adobe Heiti Std R" panose="020B0400000000000000" pitchFamily="34" charset="-128"/>
            </a:endParaRPr>
          </a:p>
        </p:txBody>
      </p:sp>
    </p:spTree>
    <p:extLst>
      <p:ext uri="{BB962C8B-B14F-4D97-AF65-F5344CB8AC3E}">
        <p14:creationId xmlns:p14="http://schemas.microsoft.com/office/powerpoint/2010/main" val="851395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570451" y="641759"/>
            <a:ext cx="11051098" cy="5242994"/>
          </a:xfrm>
        </p:spPr>
        <p:txBody>
          <a:bodyPr>
            <a:normAutofit fontScale="92500" lnSpcReduction="10000"/>
          </a:bodyPr>
          <a:lstStyle/>
          <a:p>
            <a:pPr marL="0" indent="0" algn="ctr">
              <a:buNone/>
            </a:pPr>
            <a:r>
              <a:rPr lang="en-US" sz="3600" u="sng" dirty="0"/>
              <a:t>Submitting Preference Forms</a:t>
            </a:r>
            <a:endParaRPr lang="en-US" sz="3600" u="sng" kern="100" dirty="0">
              <a:solidFill>
                <a:srgbClr val="FF0000"/>
              </a:solidFill>
              <a:latin typeface="+mj-lt"/>
              <a:cs typeface="Times New Roman" panose="02020603050405020304" pitchFamily="18" charset="0"/>
            </a:endParaRPr>
          </a:p>
          <a:p>
            <a:pPr marL="0" indent="0" algn="ctr">
              <a:buNone/>
            </a:pPr>
            <a:r>
              <a:rPr lang="en-US" sz="2800" kern="100" dirty="0">
                <a:solidFill>
                  <a:srgbClr val="FF0000"/>
                </a:solidFill>
                <a:latin typeface="+mj-lt"/>
                <a:cs typeface="Times New Roman" panose="02020603050405020304" pitchFamily="18" charset="0"/>
              </a:rPr>
              <a:t>Required vs. Preferred</a:t>
            </a:r>
          </a:p>
          <a:p>
            <a:pPr marL="0" indent="0" algn="just">
              <a:lnSpc>
                <a:spcPct val="150000"/>
              </a:lnSpc>
              <a:buNone/>
            </a:pPr>
            <a:r>
              <a:rPr lang="en-US" sz="2400" kern="100" dirty="0">
                <a:effectLst/>
                <a:ea typeface="Aptos" panose="020B0004020202020204" pitchFamily="34" charset="0"/>
                <a:cs typeface="Times New Roman" panose="02020603050405020304" pitchFamily="18" charset="0"/>
              </a:rPr>
              <a:t>Please note the difference between a </a:t>
            </a:r>
            <a:r>
              <a:rPr lang="en-US" sz="2400" kern="100" dirty="0">
                <a:solidFill>
                  <a:srgbClr val="FFFF00"/>
                </a:solidFill>
                <a:effectLst/>
                <a:ea typeface="Aptos" panose="020B0004020202020204" pitchFamily="34" charset="0"/>
                <a:cs typeface="Times New Roman" panose="02020603050405020304" pitchFamily="18" charset="0"/>
              </a:rPr>
              <a:t>REQUIRED</a:t>
            </a:r>
            <a:r>
              <a:rPr lang="en-US" sz="2400" kern="100" dirty="0">
                <a:effectLst/>
                <a:ea typeface="Aptos" panose="020B0004020202020204" pitchFamily="34" charset="0"/>
                <a:cs typeface="Times New Roman" panose="02020603050405020304" pitchFamily="18" charset="0"/>
              </a:rPr>
              <a:t> room feature and a </a:t>
            </a:r>
            <a:r>
              <a:rPr lang="en-US" sz="2400" kern="100" dirty="0">
                <a:solidFill>
                  <a:srgbClr val="FFFF00"/>
                </a:solidFill>
                <a:effectLst/>
                <a:ea typeface="Aptos" panose="020B0004020202020204" pitchFamily="34" charset="0"/>
                <a:cs typeface="Times New Roman" panose="02020603050405020304" pitchFamily="18" charset="0"/>
              </a:rPr>
              <a:t>PREFERRED</a:t>
            </a:r>
            <a:r>
              <a:rPr lang="en-US" sz="2400" b="1" kern="100" dirty="0">
                <a:effectLst/>
                <a:ea typeface="Aptos" panose="020B0004020202020204" pitchFamily="34" charset="0"/>
                <a:cs typeface="Times New Roman" panose="02020603050405020304" pitchFamily="18" charset="0"/>
              </a:rPr>
              <a:t> </a:t>
            </a:r>
            <a:r>
              <a:rPr lang="en-US" sz="2400" kern="100" dirty="0">
                <a:effectLst/>
                <a:ea typeface="Aptos" panose="020B0004020202020204" pitchFamily="34" charset="0"/>
                <a:cs typeface="Times New Roman" panose="02020603050405020304" pitchFamily="18" charset="0"/>
              </a:rPr>
              <a:t>room feature. If a specific room feature, such as technology or desired seating arrangement, is entered as </a:t>
            </a:r>
            <a:r>
              <a:rPr lang="en-US" sz="2400" kern="100" dirty="0">
                <a:solidFill>
                  <a:srgbClr val="FFFF00"/>
                </a:solidFill>
                <a:effectLst/>
                <a:ea typeface="Aptos" panose="020B0004020202020204" pitchFamily="34" charset="0"/>
                <a:cs typeface="Times New Roman" panose="02020603050405020304" pitchFamily="18" charset="0"/>
              </a:rPr>
              <a:t>REQUIRED</a:t>
            </a:r>
            <a:r>
              <a:rPr lang="en-US" sz="2400" kern="100" dirty="0">
                <a:effectLst/>
                <a:ea typeface="Aptos" panose="020B0004020202020204" pitchFamily="34" charset="0"/>
                <a:cs typeface="Times New Roman" panose="02020603050405020304" pitchFamily="18" charset="0"/>
              </a:rPr>
              <a:t>, 25Live will only consider locations with the </a:t>
            </a:r>
            <a:r>
              <a:rPr lang="en-US" sz="2400" u="sng" kern="100" dirty="0">
                <a:effectLst/>
                <a:ea typeface="Aptos" panose="020B0004020202020204" pitchFamily="34" charset="0"/>
                <a:cs typeface="Times New Roman" panose="02020603050405020304" pitchFamily="18" charset="0"/>
              </a:rPr>
              <a:t>entered requirement</a:t>
            </a:r>
            <a:r>
              <a:rPr lang="en-US" sz="2400" kern="100" dirty="0">
                <a:effectLst/>
                <a:ea typeface="Aptos" panose="020B0004020202020204" pitchFamily="34" charset="0"/>
                <a:cs typeface="Times New Roman" panose="02020603050405020304" pitchFamily="18" charset="0"/>
              </a:rPr>
              <a:t>. If the system cannot find an available room of the proper size with </a:t>
            </a:r>
            <a:r>
              <a:rPr lang="en-US" sz="2400" u="sng" kern="100" dirty="0">
                <a:effectLst/>
                <a:ea typeface="Aptos" panose="020B0004020202020204" pitchFamily="34" charset="0"/>
                <a:cs typeface="Times New Roman" panose="02020603050405020304" pitchFamily="18" charset="0"/>
              </a:rPr>
              <a:t>all</a:t>
            </a:r>
            <a:r>
              <a:rPr lang="en-US" sz="2400" kern="100" dirty="0">
                <a:effectLst/>
                <a:ea typeface="Aptos" panose="020B0004020202020204" pitchFamily="34" charset="0"/>
                <a:cs typeface="Times New Roman" panose="02020603050405020304" pitchFamily="18" charset="0"/>
              </a:rPr>
              <a:t> listed requirements, 25Live will </a:t>
            </a:r>
            <a:r>
              <a:rPr lang="en-US" sz="2400" i="1" u="sng" kern="100" dirty="0">
                <a:effectLst/>
                <a:ea typeface="Aptos" panose="020B0004020202020204" pitchFamily="34" charset="0"/>
                <a:cs typeface="Times New Roman" panose="02020603050405020304" pitchFamily="18" charset="0"/>
              </a:rPr>
              <a:t>not</a:t>
            </a:r>
            <a:r>
              <a:rPr lang="en-US" sz="2400" kern="100" dirty="0">
                <a:effectLst/>
                <a:ea typeface="Aptos" panose="020B0004020202020204" pitchFamily="34" charset="0"/>
                <a:cs typeface="Times New Roman" panose="02020603050405020304" pitchFamily="18" charset="0"/>
              </a:rPr>
              <a:t> place the course in a classroom. If a seating style or specific technology is pedagogically necessary for teaching the section, please indicate so on the form. However, they should be listed as </a:t>
            </a:r>
            <a:r>
              <a:rPr lang="en-US" sz="2400" kern="100" dirty="0">
                <a:solidFill>
                  <a:srgbClr val="FFFF00"/>
                </a:solidFill>
                <a:effectLst/>
                <a:ea typeface="Aptos" panose="020B0004020202020204" pitchFamily="34" charset="0"/>
                <a:cs typeface="Times New Roman" panose="02020603050405020304" pitchFamily="18" charset="0"/>
              </a:rPr>
              <a:t>PREFERRED</a:t>
            </a:r>
            <a:r>
              <a:rPr lang="en-US" sz="2400" kern="100" dirty="0">
                <a:effectLst/>
                <a:ea typeface="Aptos" panose="020B0004020202020204" pitchFamily="34" charset="0"/>
                <a:cs typeface="Times New Roman" panose="02020603050405020304" pitchFamily="18" charset="0"/>
              </a:rPr>
              <a:t> if they are not requirements.</a:t>
            </a:r>
          </a:p>
          <a:p>
            <a:pPr marL="0" indent="0" algn="just">
              <a:lnSpc>
                <a:spcPct val="150000"/>
              </a:lnSpc>
              <a:buNone/>
            </a:pPr>
            <a:endParaRPr lang="en-US" sz="1800" kern="100" dirty="0">
              <a:ea typeface="Aptos" panose="020B0004020202020204" pitchFamily="34" charset="0"/>
              <a:cs typeface="Times New Roman" panose="02020603050405020304" pitchFamily="18" charset="0"/>
            </a:endParaRPr>
          </a:p>
          <a:p>
            <a:pPr marL="0" indent="0" algn="just">
              <a:lnSpc>
                <a:spcPct val="150000"/>
              </a:lnSpc>
              <a:buNone/>
            </a:pPr>
            <a:endParaRPr lang="en-US" sz="1800" kern="100" dirty="0">
              <a:effectLst/>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200" u="sng"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5903207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7AD0F4-61E8-85A8-8805-02B88576163F}"/>
              </a:ext>
            </a:extLst>
          </p:cNvPr>
          <p:cNvSpPr txBox="1"/>
          <p:nvPr/>
        </p:nvSpPr>
        <p:spPr>
          <a:xfrm>
            <a:off x="1024270" y="401017"/>
            <a:ext cx="10143460" cy="646331"/>
          </a:xfrm>
          <a:prstGeom prst="rect">
            <a:avLst/>
          </a:prstGeom>
          <a:noFill/>
          <a:ln w="19050">
            <a:solidFill>
              <a:schemeClr val="tx1"/>
            </a:solidFill>
          </a:ln>
        </p:spPr>
        <p:txBody>
          <a:bodyPr wrap="square">
            <a:spAutoFit/>
          </a:bodyPr>
          <a:lstStyle/>
          <a:p>
            <a:pPr algn="ctr"/>
            <a:r>
              <a:rPr lang="en-US" sz="3600" b="1" dirty="0">
                <a:ln w="19050">
                  <a:solidFill>
                    <a:schemeClr val="accent1"/>
                  </a:solidFill>
                  <a:prstDash val="solid"/>
                </a:ln>
                <a:solidFill>
                  <a:schemeClr val="bg2"/>
                </a:solidFill>
                <a:effectLst>
                  <a:outerShdw dist="38100" dir="2640000" algn="bl" rotWithShape="0">
                    <a:schemeClr val="accent1"/>
                  </a:outerShdw>
                </a:effectLst>
                <a:latin typeface="Rockwell" panose="02060603020205020403" pitchFamily="18" charset="0"/>
              </a:rPr>
              <a:t>Required vs Preferred Features Section</a:t>
            </a:r>
          </a:p>
        </p:txBody>
      </p:sp>
      <p:pic>
        <p:nvPicPr>
          <p:cNvPr id="6" name="Picture 5">
            <a:extLst>
              <a:ext uri="{FF2B5EF4-FFF2-40B4-BE49-F238E27FC236}">
                <a16:creationId xmlns:a16="http://schemas.microsoft.com/office/drawing/2014/main" id="{23A84CAE-0D90-2D5B-445E-73B89BFF68B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40000"/>
                    </a14:imgEffect>
                  </a14:imgLayer>
                </a14:imgProps>
              </a:ext>
            </a:extLst>
          </a:blip>
          <a:stretch>
            <a:fillRect/>
          </a:stretch>
        </p:blipFill>
        <p:spPr>
          <a:xfrm>
            <a:off x="0" y="1556426"/>
            <a:ext cx="5604976" cy="2900665"/>
          </a:xfrm>
          <a:prstGeom prst="rect">
            <a:avLst/>
          </a:prstGeom>
          <a:ln>
            <a:solidFill>
              <a:schemeClr val="tx1"/>
            </a:solidFill>
          </a:ln>
        </p:spPr>
      </p:pic>
      <p:pic>
        <p:nvPicPr>
          <p:cNvPr id="8" name="Picture 7">
            <a:extLst>
              <a:ext uri="{FF2B5EF4-FFF2-40B4-BE49-F238E27FC236}">
                <a16:creationId xmlns:a16="http://schemas.microsoft.com/office/drawing/2014/main" id="{E4D67391-159A-7E9E-8EC5-B7D0B4DD306D}"/>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contrast="40000"/>
                    </a14:imgEffect>
                  </a14:imgLayer>
                </a14:imgProps>
              </a:ext>
            </a:extLst>
          </a:blip>
          <a:stretch>
            <a:fillRect/>
          </a:stretch>
        </p:blipFill>
        <p:spPr>
          <a:xfrm>
            <a:off x="5962206" y="1556426"/>
            <a:ext cx="5715000" cy="2900665"/>
          </a:xfrm>
          <a:prstGeom prst="rect">
            <a:avLst/>
          </a:prstGeom>
          <a:ln>
            <a:solidFill>
              <a:schemeClr val="tx1"/>
            </a:solidFill>
          </a:ln>
        </p:spPr>
      </p:pic>
      <p:cxnSp>
        <p:nvCxnSpPr>
          <p:cNvPr id="4" name="Straight Connector 3">
            <a:extLst>
              <a:ext uri="{FF2B5EF4-FFF2-40B4-BE49-F238E27FC236}">
                <a16:creationId xmlns:a16="http://schemas.microsoft.com/office/drawing/2014/main" id="{DE2EED74-7A9F-9BA7-D485-76754CCD7A60}"/>
              </a:ext>
            </a:extLst>
          </p:cNvPr>
          <p:cNvCxnSpPr/>
          <p:nvPr/>
        </p:nvCxnSpPr>
        <p:spPr>
          <a:xfrm>
            <a:off x="1837764" y="2043953"/>
            <a:ext cx="15598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1249A6-E933-DDC3-697C-DB3599C79FC1}"/>
              </a:ext>
            </a:extLst>
          </p:cNvPr>
          <p:cNvCxnSpPr/>
          <p:nvPr/>
        </p:nvCxnSpPr>
        <p:spPr>
          <a:xfrm>
            <a:off x="7951694" y="1963271"/>
            <a:ext cx="139849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9954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E09-6DAA-4E2C-9056-0CC6EDCF52E2}"/>
              </a:ext>
            </a:extLst>
          </p:cNvPr>
          <p:cNvSpPr>
            <a:spLocks noGrp="1"/>
          </p:cNvSpPr>
          <p:nvPr>
            <p:ph type="title"/>
          </p:nvPr>
        </p:nvSpPr>
        <p:spPr>
          <a:xfrm>
            <a:off x="570451" y="-33555"/>
            <a:ext cx="10707775" cy="1350627"/>
          </a:xfrm>
        </p:spPr>
        <p:txBody>
          <a:bodyPr>
            <a:normAutofit/>
          </a:bodyPr>
          <a:lstStyle/>
          <a:p>
            <a:br>
              <a:rPr lang="en-US" dirty="0">
                <a:effectLst/>
              </a:rPr>
            </a:br>
            <a:endParaRPr lang="en-US" dirty="0"/>
          </a:p>
        </p:txBody>
      </p:sp>
      <p:sp>
        <p:nvSpPr>
          <p:cNvPr id="6" name="Content Placeholder 5">
            <a:extLst>
              <a:ext uri="{FF2B5EF4-FFF2-40B4-BE49-F238E27FC236}">
                <a16:creationId xmlns:a16="http://schemas.microsoft.com/office/drawing/2014/main" id="{A55EA773-DC5C-D7B9-7527-C3D52547FAE5}"/>
              </a:ext>
            </a:extLst>
          </p:cNvPr>
          <p:cNvSpPr>
            <a:spLocks noGrp="1"/>
          </p:cNvSpPr>
          <p:nvPr>
            <p:ph sz="quarter" idx="13"/>
          </p:nvPr>
        </p:nvSpPr>
        <p:spPr>
          <a:xfrm>
            <a:off x="410198" y="485192"/>
            <a:ext cx="11348815" cy="5642143"/>
          </a:xfrm>
        </p:spPr>
        <p:txBody>
          <a:bodyPr>
            <a:normAutofit fontScale="92500" lnSpcReduction="10000"/>
          </a:bodyPr>
          <a:lstStyle/>
          <a:p>
            <a:pPr marL="0" indent="0" algn="ctr">
              <a:buNone/>
            </a:pPr>
            <a:r>
              <a:rPr lang="en-US" sz="3600" u="sng" dirty="0"/>
              <a:t>Submitting Preference Forms</a:t>
            </a:r>
          </a:p>
          <a:p>
            <a:pPr marL="0" indent="0" algn="ctr">
              <a:buNone/>
            </a:pPr>
            <a:r>
              <a:rPr lang="en-US" sz="2800" kern="100" dirty="0">
                <a:solidFill>
                  <a:srgbClr val="FF0000"/>
                </a:solidFill>
                <a:latin typeface="+mj-lt"/>
                <a:cs typeface="Times New Roman" panose="02020603050405020304" pitchFamily="18" charset="0"/>
              </a:rPr>
              <a:t>Preference Form FAQ’s</a:t>
            </a:r>
          </a:p>
          <a:p>
            <a:pPr algn="just">
              <a:lnSpc>
                <a:spcPct val="150000"/>
              </a:lnSpc>
            </a:pPr>
            <a:r>
              <a:rPr lang="en-US" sz="2400" kern="100" dirty="0">
                <a:effectLst/>
                <a:latin typeface="Rockwell" panose="02060603020205020403" pitchFamily="18" charset="0"/>
                <a:ea typeface="Aptos" panose="020B0004020202020204" pitchFamily="34" charset="0"/>
                <a:cs typeface="Times New Roman" panose="02020603050405020304" pitchFamily="18" charset="0"/>
              </a:rPr>
              <a:t>25Live’s default general preferences set for each subject code include any general classroom large enough to hold the expected course enrollment near the home department location. </a:t>
            </a:r>
            <a:endParaRPr lang="en-US" sz="2400" kern="100" dirty="0">
              <a:effectLst/>
              <a:ea typeface="Aptos" panose="020B0004020202020204" pitchFamily="34" charset="0"/>
              <a:cs typeface="Times New Roman" panose="02020603050405020304" pitchFamily="18" charset="0"/>
            </a:endParaRPr>
          </a:p>
          <a:p>
            <a:pPr algn="just">
              <a:lnSpc>
                <a:spcPct val="150000"/>
              </a:lnSpc>
            </a:pPr>
            <a:r>
              <a:rPr lang="en-US" sz="2400" b="1" i="1" kern="100" dirty="0">
                <a:solidFill>
                  <a:srgbClr val="FFFF00"/>
                </a:solidFill>
                <a:effectLst/>
                <a:ea typeface="Aptos" panose="020B0004020202020204" pitchFamily="34" charset="0"/>
                <a:cs typeface="Times New Roman" panose="02020603050405020304" pitchFamily="18" charset="0"/>
              </a:rPr>
              <a:t>Forms must be filled out correctly to be accepted</a:t>
            </a:r>
            <a:r>
              <a:rPr lang="en-US" sz="2400" kern="100" dirty="0">
                <a:solidFill>
                  <a:srgbClr val="FFFF00"/>
                </a:solidFill>
                <a:effectLst/>
                <a:ea typeface="Aptos" panose="020B0004020202020204" pitchFamily="34" charset="0"/>
                <a:cs typeface="Times New Roman" panose="02020603050405020304" pitchFamily="18" charset="0"/>
              </a:rPr>
              <a:t>.  </a:t>
            </a:r>
            <a:r>
              <a:rPr lang="en-US" sz="2400" kern="100" dirty="0">
                <a:effectLst/>
                <a:ea typeface="Aptos" panose="020B0004020202020204" pitchFamily="34" charset="0"/>
                <a:cs typeface="Times New Roman" panose="02020603050405020304" pitchFamily="18" charset="0"/>
              </a:rPr>
              <a:t>Accurate data will help us better understand your request and result in a better outcome.</a:t>
            </a:r>
          </a:p>
          <a:p>
            <a:pPr algn="just">
              <a:lnSpc>
                <a:spcPct val="150000"/>
              </a:lnSpc>
            </a:pPr>
            <a:r>
              <a:rPr lang="en-US" sz="2400" kern="100" dirty="0">
                <a:ea typeface="Aptos" panose="020B0004020202020204" pitchFamily="34" charset="0"/>
                <a:cs typeface="Times New Roman" panose="02020603050405020304" pitchFamily="18" charset="0"/>
              </a:rPr>
              <a:t>If you are unable to accommodate a faculty disability request in your pre-designated rooms, you may list the instructor’s specific needs on the preference form.</a:t>
            </a:r>
            <a:endParaRPr lang="en-US" sz="2400" kern="100" dirty="0">
              <a:effectLst/>
              <a:ea typeface="Aptos" panose="020B0004020202020204" pitchFamily="34" charset="0"/>
              <a:cs typeface="Times New Roman" panose="02020603050405020304" pitchFamily="18" charset="0"/>
            </a:endParaRPr>
          </a:p>
          <a:p>
            <a:pPr algn="just">
              <a:lnSpc>
                <a:spcPct val="150000"/>
              </a:lnSpc>
            </a:pPr>
            <a:r>
              <a:rPr lang="en-US" sz="2400" kern="100" dirty="0">
                <a:effectLst/>
                <a:highlight>
                  <a:srgbClr val="FF0909"/>
                </a:highlight>
                <a:ea typeface="Aptos" panose="020B0004020202020204" pitchFamily="34" charset="0"/>
                <a:cs typeface="Times New Roman" panose="02020603050405020304" pitchFamily="18" charset="0"/>
              </a:rPr>
              <a:t>Submitting a preference form does not guarantee that the room will be reserved.  </a:t>
            </a:r>
            <a:r>
              <a:rPr lang="en-US" sz="2400" kern="100" dirty="0">
                <a:effectLst/>
                <a:ea typeface="Aptos" panose="020B0004020202020204" pitchFamily="34" charset="0"/>
                <a:cs typeface="Times New Roman" panose="02020603050405020304" pitchFamily="18" charset="0"/>
              </a:rPr>
              <a:t>   </a:t>
            </a:r>
          </a:p>
          <a:p>
            <a:pPr marL="457200" marR="0" lvl="1" indent="0">
              <a:lnSpc>
                <a:spcPct val="107000"/>
              </a:lnSpc>
              <a:spcBef>
                <a:spcPts val="0"/>
              </a:spcBef>
              <a:spcAft>
                <a:spcPts val="0"/>
              </a:spcAft>
              <a:buNone/>
            </a:pPr>
            <a:endParaRPr lang="en-US" sz="1200" u="sng"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7346948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My Homer Simpson Doh! Moment — Steemit">
            <a:extLst>
              <a:ext uri="{FF2B5EF4-FFF2-40B4-BE49-F238E27FC236}">
                <a16:creationId xmlns:a16="http://schemas.microsoft.com/office/drawing/2014/main" id="{8DB07183-6BB3-C6AD-9547-8624928BC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93" y="822838"/>
            <a:ext cx="4607339" cy="4176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Speech Bubble: Oval 7">
            <a:extLst>
              <a:ext uri="{FF2B5EF4-FFF2-40B4-BE49-F238E27FC236}">
                <a16:creationId xmlns:a16="http://schemas.microsoft.com/office/drawing/2014/main" id="{EDAE45A9-1E38-D83B-4E3C-75FAD0BC42F4}"/>
              </a:ext>
            </a:extLst>
          </p:cNvPr>
          <p:cNvSpPr/>
          <p:nvPr/>
        </p:nvSpPr>
        <p:spPr>
          <a:xfrm>
            <a:off x="2151528" y="738314"/>
            <a:ext cx="2527128" cy="1128094"/>
          </a:xfrm>
          <a:prstGeom prst="wedgeEllipseCallou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89B5FA-9F2D-ECE9-27CA-96D3FE706F2E}"/>
              </a:ext>
            </a:extLst>
          </p:cNvPr>
          <p:cNvSpPr txBox="1"/>
          <p:nvPr/>
        </p:nvSpPr>
        <p:spPr>
          <a:xfrm>
            <a:off x="2252369" y="799152"/>
            <a:ext cx="2413591" cy="1015663"/>
          </a:xfrm>
          <a:prstGeom prst="rect">
            <a:avLst/>
          </a:prstGeom>
          <a:noFill/>
        </p:spPr>
        <p:txBody>
          <a:bodyPr wrap="square" rtlCol="0">
            <a:spAutoFit/>
          </a:bodyPr>
          <a:lstStyle/>
          <a:p>
            <a:pPr algn="ctr"/>
            <a:r>
              <a:rPr lang="en-US" sz="2000" dirty="0">
                <a:latin typeface="Rockwell" panose="02060603020205020403" pitchFamily="18" charset="0"/>
              </a:rPr>
              <a:t>We didn’t get a room!!!  </a:t>
            </a:r>
          </a:p>
          <a:p>
            <a:pPr algn="ctr"/>
            <a:r>
              <a:rPr lang="en-US" sz="2000" dirty="0">
                <a:latin typeface="Rockwell" panose="02060603020205020403" pitchFamily="18" charset="0"/>
              </a:rPr>
              <a:t>What now?</a:t>
            </a:r>
          </a:p>
        </p:txBody>
      </p:sp>
      <p:sp>
        <p:nvSpPr>
          <p:cNvPr id="15" name="TextBox 14">
            <a:extLst>
              <a:ext uri="{FF2B5EF4-FFF2-40B4-BE49-F238E27FC236}">
                <a16:creationId xmlns:a16="http://schemas.microsoft.com/office/drawing/2014/main" id="{FE88DB76-A7B3-A645-206F-48CBA230D6FA}"/>
              </a:ext>
            </a:extLst>
          </p:cNvPr>
          <p:cNvSpPr txBox="1"/>
          <p:nvPr/>
        </p:nvSpPr>
        <p:spPr>
          <a:xfrm>
            <a:off x="5911702" y="425302"/>
            <a:ext cx="5497033" cy="5109091"/>
          </a:xfrm>
          <a:prstGeom prst="rect">
            <a:avLst/>
          </a:prstGeom>
          <a:noFill/>
        </p:spPr>
        <p:txBody>
          <a:bodyPr wrap="square" rtlCol="0">
            <a:spAutoFit/>
          </a:bodyPr>
          <a:lstStyle/>
          <a:p>
            <a:pPr algn="ctr"/>
            <a:r>
              <a:rPr lang="en-US" sz="2800" b="1" u="sng" dirty="0">
                <a:latin typeface="Rockwell" panose="02060603020205020403" pitchFamily="18" charset="0"/>
              </a:rPr>
              <a:t>Why wasn’t my course scheduled in a room?</a:t>
            </a:r>
          </a:p>
          <a:p>
            <a:endParaRPr lang="en-US" dirty="0">
              <a:latin typeface="Rockwell" panose="02060603020205020403" pitchFamily="18" charset="0"/>
            </a:endParaRPr>
          </a:p>
          <a:p>
            <a:r>
              <a:rPr lang="en-US" dirty="0">
                <a:latin typeface="Rockwell" panose="02060603020205020403" pitchFamily="18" charset="0"/>
              </a:rPr>
              <a:t>There are several reasons why a course may not receive a room during mass central scheduling.</a:t>
            </a:r>
          </a:p>
          <a:p>
            <a:endParaRPr lang="en-US" dirty="0">
              <a:latin typeface="Rockwell" panose="02060603020205020403" pitchFamily="18" charset="0"/>
            </a:endParaRPr>
          </a:p>
          <a:p>
            <a:pPr marL="285750" indent="-285750">
              <a:buFont typeface="Arial" panose="020B0604020202020204" pitchFamily="34" charset="0"/>
              <a:buChar char="•"/>
            </a:pPr>
            <a:r>
              <a:rPr lang="en-US" dirty="0">
                <a:latin typeface="Rockwell" panose="02060603020205020403" pitchFamily="18" charset="0"/>
              </a:rPr>
              <a:t>The requested space may have been pre-reserved by the controlling department.</a:t>
            </a:r>
          </a:p>
          <a:p>
            <a:endParaRPr lang="en-US" dirty="0">
              <a:latin typeface="Rockwell" panose="02060603020205020403" pitchFamily="18" charset="0"/>
            </a:endParaRPr>
          </a:p>
          <a:p>
            <a:pPr marL="285750" indent="-285750">
              <a:buFont typeface="Arial" panose="020B0604020202020204" pitchFamily="34" charset="0"/>
              <a:buChar char="•"/>
            </a:pPr>
            <a:r>
              <a:rPr lang="en-US" dirty="0">
                <a:latin typeface="Rockwell" panose="02060603020205020403" pitchFamily="18" charset="0"/>
              </a:rPr>
              <a:t>Classrooms fill quickly during the “prime-time” periods.  Prime-time is considered any day of the week between 9:55 a.m. – 2:35 p.m.</a:t>
            </a:r>
          </a:p>
          <a:p>
            <a:endParaRPr lang="en-US" dirty="0">
              <a:latin typeface="Rockwell" panose="02060603020205020403" pitchFamily="18" charset="0"/>
            </a:endParaRPr>
          </a:p>
          <a:p>
            <a:pPr marL="285750" indent="-285750">
              <a:buFont typeface="Arial" panose="020B0604020202020204" pitchFamily="34" charset="0"/>
              <a:buChar char="•"/>
            </a:pPr>
            <a:r>
              <a:rPr lang="en-US" dirty="0">
                <a:latin typeface="Rockwell" panose="02060603020205020403" pitchFamily="18" charset="0"/>
              </a:rPr>
              <a:t>There may not be any classrooms available that will accommodate the maximum enrollment. This is very common for larger classrooms.</a:t>
            </a:r>
          </a:p>
          <a:p>
            <a:endParaRPr lang="en-US" dirty="0">
              <a:latin typeface="Rockwell" panose="02060603020205020403" pitchFamily="18" charset="0"/>
            </a:endParaRPr>
          </a:p>
        </p:txBody>
      </p:sp>
    </p:spTree>
    <p:extLst>
      <p:ext uri="{BB962C8B-B14F-4D97-AF65-F5344CB8AC3E}">
        <p14:creationId xmlns:p14="http://schemas.microsoft.com/office/powerpoint/2010/main" val="4099759087"/>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145">
                                          <p:stCondLst>
                                            <p:cond delay="0"/>
                                          </p:stCondLst>
                                        </p:cTn>
                                        <p:tgtEl>
                                          <p:spTgt spid="1032"/>
                                        </p:tgtEl>
                                      </p:cBhvr>
                                    </p:animEffect>
                                    <p:anim calcmode="lin" valueType="num">
                                      <p:cBhvr>
                                        <p:cTn id="8" dur="456"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03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03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032"/>
                                        </p:tgtEl>
                                        <p:attrNameLst>
                                          <p:attrName>ppt_y</p:attrName>
                                        </p:attrNameLst>
                                      </p:cBhvr>
                                      <p:tavLst>
                                        <p:tav tm="0" fmla="#ppt_y-sin(pi*$)/81">
                                          <p:val>
                                            <p:fltVal val="0"/>
                                          </p:val>
                                        </p:tav>
                                        <p:tav tm="100000">
                                          <p:val>
                                            <p:fltVal val="1"/>
                                          </p:val>
                                        </p:tav>
                                      </p:tavLst>
                                    </p:anim>
                                    <p:animScale>
                                      <p:cBhvr>
                                        <p:cTn id="13" dur="6">
                                          <p:stCondLst>
                                            <p:cond delay="162"/>
                                          </p:stCondLst>
                                        </p:cTn>
                                        <p:tgtEl>
                                          <p:spTgt spid="1032"/>
                                        </p:tgtEl>
                                      </p:cBhvr>
                                      <p:to x="100000" y="60000"/>
                                    </p:animScale>
                                    <p:animScale>
                                      <p:cBhvr>
                                        <p:cTn id="14" dur="42" decel="50000">
                                          <p:stCondLst>
                                            <p:cond delay="169"/>
                                          </p:stCondLst>
                                        </p:cTn>
                                        <p:tgtEl>
                                          <p:spTgt spid="1032"/>
                                        </p:tgtEl>
                                      </p:cBhvr>
                                      <p:to x="100000" y="100000"/>
                                    </p:animScale>
                                    <p:animScale>
                                      <p:cBhvr>
                                        <p:cTn id="15" dur="6">
                                          <p:stCondLst>
                                            <p:cond delay="328"/>
                                          </p:stCondLst>
                                        </p:cTn>
                                        <p:tgtEl>
                                          <p:spTgt spid="1032"/>
                                        </p:tgtEl>
                                      </p:cBhvr>
                                      <p:to x="100000" y="80000"/>
                                    </p:animScale>
                                    <p:animScale>
                                      <p:cBhvr>
                                        <p:cTn id="16" dur="42" decel="50000">
                                          <p:stCondLst>
                                            <p:cond delay="334"/>
                                          </p:stCondLst>
                                        </p:cTn>
                                        <p:tgtEl>
                                          <p:spTgt spid="1032"/>
                                        </p:tgtEl>
                                      </p:cBhvr>
                                      <p:to x="100000" y="100000"/>
                                    </p:animScale>
                                    <p:animScale>
                                      <p:cBhvr>
                                        <p:cTn id="17" dur="6">
                                          <p:stCondLst>
                                            <p:cond delay="410"/>
                                          </p:stCondLst>
                                        </p:cTn>
                                        <p:tgtEl>
                                          <p:spTgt spid="1032"/>
                                        </p:tgtEl>
                                      </p:cBhvr>
                                      <p:to x="100000" y="90000"/>
                                    </p:animScale>
                                    <p:animScale>
                                      <p:cBhvr>
                                        <p:cTn id="18" dur="42" decel="50000">
                                          <p:stCondLst>
                                            <p:cond delay="417"/>
                                          </p:stCondLst>
                                        </p:cTn>
                                        <p:tgtEl>
                                          <p:spTgt spid="1032"/>
                                        </p:tgtEl>
                                      </p:cBhvr>
                                      <p:to x="100000" y="100000"/>
                                    </p:animScale>
                                    <p:animScale>
                                      <p:cBhvr>
                                        <p:cTn id="19" dur="6">
                                          <p:stCondLst>
                                            <p:cond delay="452"/>
                                          </p:stCondLst>
                                        </p:cTn>
                                        <p:tgtEl>
                                          <p:spTgt spid="1032"/>
                                        </p:tgtEl>
                                      </p:cBhvr>
                                      <p:to x="100000" y="95000"/>
                                    </p:animScale>
                                    <p:animScale>
                                      <p:cBhvr>
                                        <p:cTn id="20" dur="42" decel="50000">
                                          <p:stCondLst>
                                            <p:cond delay="458"/>
                                          </p:stCondLst>
                                        </p:cTn>
                                        <p:tgtEl>
                                          <p:spTgt spid="1032"/>
                                        </p:tgtEl>
                                      </p:cBhvr>
                                      <p:to x="100000" y="100000"/>
                                    </p:animScale>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9"/>
                                          </p:stCondLst>
                                        </p:cTn>
                                        <p:tgtEl>
                                          <p:spTgt spid="8"/>
                                        </p:tgtEl>
                                        <p:attrNameLst>
                                          <p:attrName>style.visibility</p:attrName>
                                        </p:attrNameLst>
                                      </p:cBhvr>
                                      <p:to>
                                        <p:strVal val="visible"/>
                                      </p:to>
                                    </p:set>
                                  </p:childTnLst>
                                </p:cTn>
                              </p:par>
                              <p:par>
                                <p:cTn id="24" presetID="1" presetClass="entr" presetSubtype="0" fill="hold" grpId="0" nodeType="withEffect">
                                  <p:stCondLst>
                                    <p:cond delay="250"/>
                                  </p:stCondLst>
                                  <p:childTnLst>
                                    <p:set>
                                      <p:cBhvr>
                                        <p:cTn id="25" dur="1" fill="hold">
                                          <p:stCondLst>
                                            <p:cond delay="9"/>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15">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499"/>
                                          </p:stCondLst>
                                        </p:cTn>
                                        <p:tgtEl>
                                          <p:spTgt spid="15">
                                            <p:txEl>
                                              <p:pRg st="2" end="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499"/>
                                          </p:stCondLst>
                                        </p:cTn>
                                        <p:tgtEl>
                                          <p:spTgt spid="15">
                                            <p:txEl>
                                              <p:pRg st="4" end="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499"/>
                                          </p:stCondLst>
                                        </p:cTn>
                                        <p:tgtEl>
                                          <p:spTgt spid="15">
                                            <p:txEl>
                                              <p:pRg st="6" end="6"/>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499"/>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44E955-429F-C1F2-E40B-88B629277AB6}"/>
              </a:ext>
            </a:extLst>
          </p:cNvPr>
          <p:cNvSpPr txBox="1"/>
          <p:nvPr/>
        </p:nvSpPr>
        <p:spPr>
          <a:xfrm>
            <a:off x="389720" y="285413"/>
            <a:ext cx="11019453" cy="5570756"/>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38100">
            <a:solidFill>
              <a:schemeClr val="tx1"/>
            </a:solidFill>
          </a:ln>
        </p:spPr>
        <p:txBody>
          <a:bodyPr wrap="square" rtlCol="0">
            <a:spAutoFit/>
          </a:bodyPr>
          <a:lstStyle/>
          <a:p>
            <a:pPr algn="ctr"/>
            <a:r>
              <a:rPr lang="en-US" sz="2800" b="1" dirty="0">
                <a:solidFill>
                  <a:schemeClr val="bg1"/>
                </a:solidFill>
                <a:latin typeface="Castellar" panose="020A0402060406010301" pitchFamily="18" charset="0"/>
              </a:rPr>
              <a:t>EVERYTHING IS POSSIBLE, EVEN THE IMPOSSIBLE</a:t>
            </a:r>
          </a:p>
          <a:p>
            <a:pPr algn="ctr"/>
            <a:endParaRPr lang="en-US" sz="2800" dirty="0">
              <a:solidFill>
                <a:schemeClr val="bg1"/>
              </a:solidFill>
              <a:latin typeface="Castellar" panose="020A0402060406010301" pitchFamily="18"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endParaRPr lang="en-US" dirty="0">
              <a:solidFill>
                <a:schemeClr val="bg1"/>
              </a:solidFill>
              <a:latin typeface="Baguet Script" panose="00000500000000000000" pitchFamily="2" charset="0"/>
            </a:endParaRPr>
          </a:p>
          <a:p>
            <a:pPr algn="ctr"/>
            <a:r>
              <a:rPr lang="en-US" sz="2800" b="1" dirty="0">
                <a:ln w="12700">
                  <a:solidFill>
                    <a:schemeClr val="tx1"/>
                  </a:solidFill>
                </a:ln>
                <a:solidFill>
                  <a:schemeClr val="bg1"/>
                </a:solidFill>
                <a:latin typeface="Rockwell" panose="02060603020205020403" pitchFamily="18" charset="0"/>
              </a:rPr>
              <a:t>The Registrar’s Office will work with you to locate an available classroom during a different period or </a:t>
            </a:r>
          </a:p>
          <a:p>
            <a:pPr algn="ctr"/>
            <a:r>
              <a:rPr lang="en-US" sz="2800" b="1" dirty="0">
                <a:ln w="12700">
                  <a:solidFill>
                    <a:schemeClr val="tx1"/>
                  </a:solidFill>
                </a:ln>
                <a:solidFill>
                  <a:schemeClr val="bg1"/>
                </a:solidFill>
                <a:latin typeface="Rockwell" panose="02060603020205020403" pitchFamily="18" charset="0"/>
              </a:rPr>
              <a:t>room capacity.</a:t>
            </a:r>
          </a:p>
          <a:p>
            <a:endParaRPr lang="en-US" dirty="0">
              <a:solidFill>
                <a:schemeClr val="bg1"/>
              </a:solidFill>
              <a:latin typeface="Baguet Script" panose="00000500000000000000" pitchFamily="2" charset="0"/>
            </a:endParaRPr>
          </a:p>
        </p:txBody>
      </p:sp>
      <p:pic>
        <p:nvPicPr>
          <p:cNvPr id="1034" name="Picture 10" descr="Disney's Mary Poppins | Argyle Theatre">
            <a:extLst>
              <a:ext uri="{FF2B5EF4-FFF2-40B4-BE49-F238E27FC236}">
                <a16:creationId xmlns:a16="http://schemas.microsoft.com/office/drawing/2014/main" id="{1BBC7D7B-FDF3-2FDD-CDBC-CED3E4EDE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718" y="685146"/>
            <a:ext cx="2851456" cy="3443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289120"/>
      </p:ext>
    </p:extLst>
  </p:cSld>
  <p:clrMapOvr>
    <a:masterClrMapping/>
  </p:clrMapOvr>
  <mc:AlternateContent xmlns:mc="http://schemas.openxmlformats.org/markup-compatibility/2006" xmlns:p14="http://schemas.microsoft.com/office/powerpoint/2010/main">
    <mc:Choice Requires="p14">
      <p:transition spd="slow" p14:dur="1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Scale>
                                      <p:cBhvr>
                                        <p:cTn id="11" dur="500" decel="50000" fill="hold">
                                          <p:stCondLst>
                                            <p:cond delay="0"/>
                                          </p:stCondLst>
                                        </p:cTn>
                                        <p:tgtEl>
                                          <p:spTgt spid="10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500" decel="50000" fill="hold">
                                          <p:stCondLst>
                                            <p:cond delay="0"/>
                                          </p:stCondLst>
                                        </p:cTn>
                                        <p:tgtEl>
                                          <p:spTgt spid="1034"/>
                                        </p:tgtEl>
                                        <p:attrNameLst>
                                          <p:attrName>ppt_x</p:attrName>
                                          <p:attrName>ppt_y</p:attrName>
                                        </p:attrNameLst>
                                      </p:cBhvr>
                                    </p:animMotion>
                                    <p:animEffect transition="in" filter="fade">
                                      <p:cBhvr>
                                        <p:cTn id="13" dur="500"/>
                                        <p:tgtEl>
                                          <p:spTgt spid="103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anim calcmode="lin" valueType="num">
                                      <p:cBhvr>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11">
                                            <p:txEl>
                                              <p:pRg st="13" end="13"/>
                                            </p:txEl>
                                          </p:spTgt>
                                        </p:tgtEl>
                                        <p:attrNameLst>
                                          <p:attrName>style.visibility</p:attrName>
                                        </p:attrNameLst>
                                      </p:cBhvr>
                                      <p:to>
                                        <p:strVal val="visible"/>
                                      </p:to>
                                    </p:set>
                                    <p:anim calcmode="lin" valueType="num">
                                      <p:cBhvr additive="base">
                                        <p:cTn id="23" dur="500" fill="hold"/>
                                        <p:tgtEl>
                                          <p:spTgt spid="11">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13" end="1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11">
                                            <p:txEl>
                                              <p:pRg st="14" end="14"/>
                                            </p:txEl>
                                          </p:spTgt>
                                        </p:tgtEl>
                                        <p:attrNameLst>
                                          <p:attrName>style.visibility</p:attrName>
                                        </p:attrNameLst>
                                      </p:cBhvr>
                                      <p:to>
                                        <p:strVal val="visible"/>
                                      </p:to>
                                    </p:set>
                                    <p:anim calcmode="lin" valueType="num">
                                      <p:cBhvr additive="base">
                                        <p:cTn id="28" dur="500" fill="hold"/>
                                        <p:tgtEl>
                                          <p:spTgt spid="11">
                                            <p:txEl>
                                              <p:pRg st="14" end="1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descr="Row of chairs and tables">
            <a:extLst>
              <a:ext uri="{FF2B5EF4-FFF2-40B4-BE49-F238E27FC236}">
                <a16:creationId xmlns:a16="http://schemas.microsoft.com/office/drawing/2014/main" id="{79BA4B65-8779-9CCB-6F61-D1B403DCC7DC}"/>
              </a:ext>
            </a:extLst>
          </p:cNvPr>
          <p:cNvPicPr>
            <a:picLocks noChangeAspect="1"/>
          </p:cNvPicPr>
          <p:nvPr/>
        </p:nvPicPr>
        <p:blipFill rotWithShape="1">
          <a:blip r:embed="rId4">
            <a:alphaModFix amt="43000"/>
          </a:blip>
          <a:srcRect b="18183"/>
          <a:stretch/>
        </p:blipFill>
        <p:spPr>
          <a:xfrm>
            <a:off x="25408" y="-174172"/>
            <a:ext cx="11734780" cy="6408728"/>
          </a:xfrm>
          <a:prstGeom prst="rect">
            <a:avLst/>
          </a:prstGeom>
          <a:ln>
            <a:noFill/>
          </a:ln>
        </p:spPr>
      </p:pic>
      <p:sp>
        <p:nvSpPr>
          <p:cNvPr id="2" name="TextBox 1">
            <a:extLst>
              <a:ext uri="{FF2B5EF4-FFF2-40B4-BE49-F238E27FC236}">
                <a16:creationId xmlns:a16="http://schemas.microsoft.com/office/drawing/2014/main" id="{31639366-ECA3-C314-F93D-2629CCAE2CE7}"/>
              </a:ext>
            </a:extLst>
          </p:cNvPr>
          <p:cNvSpPr txBox="1"/>
          <p:nvPr/>
        </p:nvSpPr>
        <p:spPr>
          <a:xfrm>
            <a:off x="707938" y="307182"/>
            <a:ext cx="10375418" cy="953323"/>
          </a:xfrm>
          <a:prstGeom prst="rect">
            <a:avLst/>
          </a:prstGeom>
          <a:solidFill>
            <a:schemeClr val="bg1"/>
          </a:solidFill>
        </p:spPr>
        <p:txBody>
          <a:bodyPr vert="horz" lIns="91440" tIns="45720" rIns="91440" bIns="45720" rtlCol="0" anchor="ctr">
            <a:noAutofit/>
          </a:bodyPr>
          <a:lstStyle/>
          <a:p>
            <a:pPr marR="0" lvl="0" algn="ctr" defTabSz="914400">
              <a:lnSpc>
                <a:spcPct val="90000"/>
              </a:lnSpc>
              <a:spcBef>
                <a:spcPct val="0"/>
              </a:spcBef>
              <a:spcAft>
                <a:spcPts val="600"/>
              </a:spcAft>
            </a:pPr>
            <a:r>
              <a:rPr lang="en-US" sz="2800" b="1" u="sng" dirty="0">
                <a:solidFill>
                  <a:schemeClr val="accent1"/>
                </a:solidFill>
                <a:latin typeface="Rockwell" panose="02060603020205020403" pitchFamily="18" charset="0"/>
                <a:ea typeface="+mj-ea"/>
                <a:cs typeface="+mj-cs"/>
              </a:rPr>
              <a:t>How do I request a classroom after central scheduling</a:t>
            </a:r>
            <a:r>
              <a:rPr lang="en-US" sz="2800" b="1" dirty="0">
                <a:solidFill>
                  <a:schemeClr val="accent1"/>
                </a:solidFill>
                <a:latin typeface="Rockwell" panose="02060603020205020403" pitchFamily="18" charset="0"/>
                <a:ea typeface="+mj-ea"/>
                <a:cs typeface="+mj-cs"/>
              </a:rPr>
              <a:t>?</a:t>
            </a:r>
          </a:p>
        </p:txBody>
      </p:sp>
      <p:sp>
        <p:nvSpPr>
          <p:cNvPr id="5" name="TextBox 4">
            <a:extLst>
              <a:ext uri="{FF2B5EF4-FFF2-40B4-BE49-F238E27FC236}">
                <a16:creationId xmlns:a16="http://schemas.microsoft.com/office/drawing/2014/main" id="{DD47D65A-252D-7932-B106-CBDD1C29D451}"/>
              </a:ext>
            </a:extLst>
          </p:cNvPr>
          <p:cNvSpPr txBox="1"/>
          <p:nvPr/>
        </p:nvSpPr>
        <p:spPr>
          <a:xfrm>
            <a:off x="705089" y="953323"/>
            <a:ext cx="10375418" cy="4165608"/>
          </a:xfrm>
          <a:prstGeom prst="rect">
            <a:avLst/>
          </a:prstGeom>
          <a:solidFill>
            <a:schemeClr val="bg1"/>
          </a:solidFill>
        </p:spPr>
        <p:txBody>
          <a:bodyPr vert="horz" lIns="91440" tIns="45720" rIns="91440" bIns="45720" rtlCol="0" anchor="ctr">
            <a:normAutofit/>
          </a:bodyPr>
          <a:lstStyle/>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cap="all" dirty="0">
                <a:latin typeface="Rockwell" panose="02060603020205020403" pitchFamily="18" charset="0"/>
              </a:rPr>
              <a:t> </a:t>
            </a:r>
            <a:r>
              <a:rPr lang="en-US" sz="2000" dirty="0">
                <a:latin typeface="Rockwell" panose="02060603020205020403" pitchFamily="18" charset="0"/>
              </a:rPr>
              <a:t>You do not need to fill out another preference form. The preference form is exclusively used for mass central scheduling. To request a classroom assignment or room change, please email </a:t>
            </a:r>
            <a:r>
              <a:rPr lang="en-US" sz="2000" u="sng" dirty="0">
                <a:latin typeface="Rockwell" panose="02060603020205020403" pitchFamily="18" charset="0"/>
                <a:hlinkClick r:id="rId5"/>
              </a:rPr>
              <a:t>classrooms@uga.edu</a:t>
            </a:r>
            <a:r>
              <a:rPr lang="en-US" sz="2000" dirty="0">
                <a:latin typeface="Rockwell" panose="02060603020205020403" pitchFamily="18" charset="0"/>
              </a:rPr>
              <a:t>.  The Registrar’s Office will respond within two business days.  </a:t>
            </a:r>
          </a:p>
          <a:p>
            <a:pPr marL="514350" marR="0" lvl="1" defTabSz="914400">
              <a:lnSpc>
                <a:spcPct val="110000"/>
              </a:lnSpc>
              <a:spcBef>
                <a:spcPts val="0"/>
              </a:spcBef>
              <a:spcAft>
                <a:spcPts val="0"/>
              </a:spcAft>
              <a:buClr>
                <a:schemeClr val="accent1"/>
              </a:buClr>
              <a:buSzPct val="160000"/>
            </a:pPr>
            <a:endParaRPr lang="en-US" sz="2000" b="1"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2000" dirty="0">
                <a:latin typeface="Rockwell" panose="02060603020205020403" pitchFamily="18" charset="0"/>
              </a:rPr>
              <a:t>Course classroom changes should not be submitted on the 25Live event form.  The form is exclusively used for scheduling events in 25Live.</a:t>
            </a: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endParaRPr lang="en-US" sz="20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2000" dirty="0">
                <a:latin typeface="Rockwell" panose="02060603020205020403" pitchFamily="18" charset="0"/>
              </a:rPr>
              <a:t>It is the department’s responsibility to make sure that all courses are scheduled in a classroom.  We do not notify departments if we are unable to secure a room for every course.</a:t>
            </a:r>
          </a:p>
          <a:p>
            <a:pPr marL="228600" marR="0" defTabSz="914400">
              <a:lnSpc>
                <a:spcPct val="110000"/>
              </a:lnSpc>
              <a:spcBef>
                <a:spcPts val="0"/>
              </a:spcBef>
              <a:spcAft>
                <a:spcPts val="800"/>
              </a:spcAft>
              <a:buClr>
                <a:schemeClr val="accent1"/>
              </a:buClr>
              <a:buSzPct val="160000"/>
            </a:pPr>
            <a:endParaRPr lang="en-US" sz="1000" cap="all" dirty="0"/>
          </a:p>
          <a:p>
            <a:pPr indent="-228600" defTabSz="914400">
              <a:lnSpc>
                <a:spcPct val="110000"/>
              </a:lnSpc>
              <a:buClr>
                <a:schemeClr val="accent1"/>
              </a:buClr>
              <a:buSzPct val="160000"/>
              <a:buFont typeface="Arial" panose="020B0604020202020204" pitchFamily="34" charset="0"/>
              <a:buChar char="•"/>
            </a:pPr>
            <a:endParaRPr lang="en-US" sz="1000" cap="all" dirty="0"/>
          </a:p>
        </p:txBody>
      </p:sp>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Tree>
    <p:extLst>
      <p:ext uri="{BB962C8B-B14F-4D97-AF65-F5344CB8AC3E}">
        <p14:creationId xmlns:p14="http://schemas.microsoft.com/office/powerpoint/2010/main" val="2304458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descr="Row of chairs and tables">
            <a:extLst>
              <a:ext uri="{FF2B5EF4-FFF2-40B4-BE49-F238E27FC236}">
                <a16:creationId xmlns:a16="http://schemas.microsoft.com/office/drawing/2014/main" id="{79BA4B65-8779-9CCB-6F61-D1B403DCC7DC}"/>
              </a:ext>
            </a:extLst>
          </p:cNvPr>
          <p:cNvPicPr>
            <a:picLocks noChangeAspect="1"/>
          </p:cNvPicPr>
          <p:nvPr/>
        </p:nvPicPr>
        <p:blipFill rotWithShape="1">
          <a:blip r:embed="rId4">
            <a:alphaModFix amt="43000"/>
          </a:blip>
          <a:srcRect b="18183"/>
          <a:stretch/>
        </p:blipFill>
        <p:spPr>
          <a:xfrm>
            <a:off x="13114" y="-188504"/>
            <a:ext cx="11734780" cy="6408728"/>
          </a:xfrm>
          <a:prstGeom prst="rect">
            <a:avLst/>
          </a:prstGeom>
          <a:ln>
            <a:noFill/>
          </a:ln>
        </p:spPr>
      </p:pic>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6" name="TextBox 5">
            <a:extLst>
              <a:ext uri="{FF2B5EF4-FFF2-40B4-BE49-F238E27FC236}">
                <a16:creationId xmlns:a16="http://schemas.microsoft.com/office/drawing/2014/main" id="{C46BCBA3-F68A-2BD1-9C66-DCC68EA1316A}"/>
              </a:ext>
            </a:extLst>
          </p:cNvPr>
          <p:cNvSpPr txBox="1"/>
          <p:nvPr/>
        </p:nvSpPr>
        <p:spPr>
          <a:xfrm>
            <a:off x="551747" y="225483"/>
            <a:ext cx="10711610" cy="5813899"/>
          </a:xfrm>
          <a:prstGeom prst="rect">
            <a:avLst/>
          </a:prstGeom>
          <a:solidFill>
            <a:schemeClr val="bg1"/>
          </a:solidFill>
        </p:spPr>
        <p:txBody>
          <a:bodyPr wrap="square" rtlCol="0">
            <a:spAutoFit/>
          </a:bodyPr>
          <a:lstStyle/>
          <a:p>
            <a:pPr algn="ctr"/>
            <a:r>
              <a:rPr lang="en-US" sz="3200" b="1" u="sng" dirty="0">
                <a:solidFill>
                  <a:srgbClr val="C00000"/>
                </a:solidFill>
                <a:latin typeface="Rockwell" panose="02060603020205020403" pitchFamily="18" charset="0"/>
              </a:rPr>
              <a:t>How do I change classrooms in Banner </a:t>
            </a:r>
          </a:p>
          <a:p>
            <a:pPr algn="ctr"/>
            <a:r>
              <a:rPr lang="en-US" sz="3200" b="1" u="sng" dirty="0">
                <a:solidFill>
                  <a:srgbClr val="C00000"/>
                </a:solidFill>
                <a:latin typeface="Rockwell" panose="02060603020205020403" pitchFamily="18" charset="0"/>
              </a:rPr>
              <a:t>after central scheduling?</a:t>
            </a:r>
            <a:endParaRPr lang="en-US" sz="32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endParaRPr lang="en-US"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To change an existing classroom from one space to another, please email the request to the Registrar’s Office, and we will make the change for you to prevent double-booking a classroom.</a:t>
            </a:r>
          </a:p>
          <a:p>
            <a:pPr marL="514350" marR="0" lvl="1" defTabSz="914400">
              <a:lnSpc>
                <a:spcPct val="110000"/>
              </a:lnSpc>
              <a:spcBef>
                <a:spcPts val="0"/>
              </a:spcBef>
              <a:spcAft>
                <a:spcPts val="0"/>
              </a:spcAft>
              <a:buClr>
                <a:schemeClr val="accent1"/>
              </a:buClr>
              <a:buSzPct val="160000"/>
            </a:pPr>
            <a:endParaRPr lang="en-US" sz="16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If classrooms are double-booked in Banner, 25Live will drop the classroom from both courses or the course and event.</a:t>
            </a:r>
          </a:p>
          <a:p>
            <a:pPr marL="514350" marR="0" lvl="1" defTabSz="914400">
              <a:lnSpc>
                <a:spcPct val="110000"/>
              </a:lnSpc>
              <a:spcBef>
                <a:spcPts val="0"/>
              </a:spcBef>
              <a:spcAft>
                <a:spcPts val="0"/>
              </a:spcAft>
              <a:buClr>
                <a:schemeClr val="accent1"/>
              </a:buClr>
              <a:buSzPct val="160000"/>
            </a:pPr>
            <a:endParaRPr lang="en-US" sz="1600" b="1"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Banner will only show a conflict with another course.  It will not give you a conflict error if an event is scheduled in a classroom.  </a:t>
            </a:r>
          </a:p>
          <a:p>
            <a:pPr marL="514350" marR="0" lvl="1" defTabSz="914400">
              <a:lnSpc>
                <a:spcPct val="110000"/>
              </a:lnSpc>
              <a:spcBef>
                <a:spcPts val="0"/>
              </a:spcBef>
              <a:spcAft>
                <a:spcPts val="0"/>
              </a:spcAft>
              <a:buClr>
                <a:schemeClr val="accent1"/>
              </a:buClr>
              <a:buSzPct val="160000"/>
            </a:pPr>
            <a:endParaRPr lang="en-US" sz="16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The override indicator in Banner should </a:t>
            </a:r>
            <a:r>
              <a:rPr lang="en-US" sz="1600" b="1" i="1" u="sng" dirty="0">
                <a:latin typeface="Rockwell" panose="02060603020205020403" pitchFamily="18" charset="0"/>
              </a:rPr>
              <a:t>only</a:t>
            </a:r>
            <a:r>
              <a:rPr lang="en-US" sz="1600" dirty="0">
                <a:latin typeface="Rockwell" panose="02060603020205020403" pitchFamily="18" charset="0"/>
              </a:rPr>
              <a:t> be used for cross-listed courses or classes with an NCRR location. If the override indicator is used on other types of courses, Banner will not generate a room conflict error.  This practice can potentially result in a double-booked classroom.  </a:t>
            </a:r>
          </a:p>
          <a:p>
            <a:pPr marL="514350" marR="0" lvl="1" defTabSz="914400">
              <a:lnSpc>
                <a:spcPct val="110000"/>
              </a:lnSpc>
              <a:spcBef>
                <a:spcPts val="0"/>
              </a:spcBef>
              <a:spcAft>
                <a:spcPts val="0"/>
              </a:spcAft>
              <a:buClr>
                <a:schemeClr val="accent1"/>
              </a:buClr>
              <a:buSzPct val="160000"/>
            </a:pPr>
            <a:r>
              <a:rPr lang="en-US" sz="1600" dirty="0">
                <a:latin typeface="Rockwell" panose="02060603020205020403" pitchFamily="18" charset="0"/>
              </a:rPr>
              <a:t> </a:t>
            </a: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1600" dirty="0">
                <a:latin typeface="Rockwell" panose="02060603020205020403" pitchFamily="18" charset="0"/>
              </a:rPr>
              <a:t>If courses need to be scheduled in the same room at the same time but not cross-listed, please email </a:t>
            </a:r>
            <a:r>
              <a:rPr lang="en-US" sz="1600" dirty="0">
                <a:latin typeface="Rockwell" panose="02060603020205020403" pitchFamily="18" charset="0"/>
                <a:hlinkClick r:id="rId5"/>
              </a:rPr>
              <a:t>classrooms@uga.edu</a:t>
            </a:r>
            <a:r>
              <a:rPr lang="en-US" sz="1600" dirty="0">
                <a:latin typeface="Rockwell" panose="02060603020205020403" pitchFamily="18" charset="0"/>
              </a:rPr>
              <a:t>.  We can manually bind them in 25Live.</a:t>
            </a:r>
          </a:p>
          <a:p>
            <a:pPr algn="ctr"/>
            <a:endParaRPr lang="en-US" sz="2400" b="1" u="sng" dirty="0">
              <a:solidFill>
                <a:srgbClr val="C00000"/>
              </a:solidFill>
              <a:latin typeface="Rockwell" panose="02060603020205020403" pitchFamily="18" charset="0"/>
            </a:endParaRPr>
          </a:p>
        </p:txBody>
      </p:sp>
    </p:spTree>
    <p:extLst>
      <p:ext uri="{BB962C8B-B14F-4D97-AF65-F5344CB8AC3E}">
        <p14:creationId xmlns:p14="http://schemas.microsoft.com/office/powerpoint/2010/main" val="3134469643"/>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descr="Row of chairs and tables">
            <a:extLst>
              <a:ext uri="{FF2B5EF4-FFF2-40B4-BE49-F238E27FC236}">
                <a16:creationId xmlns:a16="http://schemas.microsoft.com/office/drawing/2014/main" id="{79BA4B65-8779-9CCB-6F61-D1B403DCC7DC}"/>
              </a:ext>
            </a:extLst>
          </p:cNvPr>
          <p:cNvPicPr>
            <a:picLocks noChangeAspect="1"/>
          </p:cNvPicPr>
          <p:nvPr/>
        </p:nvPicPr>
        <p:blipFill rotWithShape="1">
          <a:blip r:embed="rId4">
            <a:alphaModFix amt="43000"/>
          </a:blip>
          <a:srcRect b="18183"/>
          <a:stretch/>
        </p:blipFill>
        <p:spPr>
          <a:xfrm>
            <a:off x="13114" y="-188504"/>
            <a:ext cx="11734780" cy="6408728"/>
          </a:xfrm>
          <a:prstGeom prst="rect">
            <a:avLst/>
          </a:prstGeom>
          <a:ln>
            <a:noFill/>
          </a:ln>
        </p:spPr>
      </p:pic>
      <p:sp>
        <p:nvSpPr>
          <p:cNvPr id="5" name="TextBox 4">
            <a:extLst>
              <a:ext uri="{FF2B5EF4-FFF2-40B4-BE49-F238E27FC236}">
                <a16:creationId xmlns:a16="http://schemas.microsoft.com/office/drawing/2014/main" id="{DD47D65A-252D-7932-B106-CBDD1C29D451}"/>
              </a:ext>
            </a:extLst>
          </p:cNvPr>
          <p:cNvSpPr txBox="1"/>
          <p:nvPr/>
        </p:nvSpPr>
        <p:spPr>
          <a:xfrm>
            <a:off x="698743" y="102550"/>
            <a:ext cx="10504794" cy="5443671"/>
          </a:xfrm>
          <a:prstGeom prst="rect">
            <a:avLst/>
          </a:prstGeom>
          <a:solidFill>
            <a:schemeClr val="bg1"/>
          </a:solidFill>
        </p:spPr>
        <p:txBody>
          <a:bodyPr vert="horz" lIns="91440" tIns="45720" rIns="91440" bIns="45720" rtlCol="0" anchor="ctr">
            <a:normAutofit/>
          </a:bodyPr>
          <a:lstStyle/>
          <a:p>
            <a:pPr algn="ctr"/>
            <a:r>
              <a:rPr lang="en-US" sz="2800" b="1" u="sng" dirty="0">
                <a:solidFill>
                  <a:srgbClr val="C00000"/>
                </a:solidFill>
                <a:latin typeface="Rockwell" panose="02060603020205020403" pitchFamily="18" charset="0"/>
              </a:rPr>
              <a:t>Students and Classroom Changes</a:t>
            </a:r>
          </a:p>
          <a:p>
            <a:pPr algn="ctr"/>
            <a:endParaRPr lang="en-US" sz="2800" b="1" u="sng" dirty="0">
              <a:solidFill>
                <a:srgbClr val="C00000"/>
              </a:solidFill>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2000" b="1" dirty="0">
                <a:latin typeface="Rockwell" panose="02060603020205020403" pitchFamily="18" charset="0"/>
              </a:rPr>
              <a:t>Banner, Athena, </a:t>
            </a:r>
            <a:r>
              <a:rPr lang="en-US" sz="2000" dirty="0">
                <a:latin typeface="Rockwell" panose="02060603020205020403" pitchFamily="18" charset="0"/>
              </a:rPr>
              <a:t>and</a:t>
            </a:r>
            <a:r>
              <a:rPr lang="en-US" sz="2000" b="1" dirty="0">
                <a:latin typeface="Rockwell" panose="02060603020205020403" pitchFamily="18" charset="0"/>
              </a:rPr>
              <a:t> 25Live </a:t>
            </a:r>
            <a:r>
              <a:rPr lang="en-US" sz="2000" dirty="0">
                <a:latin typeface="Rockwell" panose="02060603020205020403" pitchFamily="18" charset="0"/>
              </a:rPr>
              <a:t>are synchronized.  If a room assignment is changed in Banner or 25live, Athena will reflect the new room assignment.  Students will receive a notification from Athena when a course change has occurred.</a:t>
            </a:r>
          </a:p>
          <a:p>
            <a:pPr marL="514350" marR="0" lvl="1" defTabSz="914400">
              <a:lnSpc>
                <a:spcPct val="110000"/>
              </a:lnSpc>
              <a:spcBef>
                <a:spcPts val="0"/>
              </a:spcBef>
              <a:spcAft>
                <a:spcPts val="0"/>
              </a:spcAft>
              <a:buClr>
                <a:schemeClr val="accent1"/>
              </a:buClr>
              <a:buSzPct val="160000"/>
            </a:pPr>
            <a:endParaRPr lang="en-US" sz="2000" dirty="0">
              <a:latin typeface="Rockwell" panose="02060603020205020403" pitchFamily="18" charset="0"/>
            </a:endParaRPr>
          </a:p>
          <a:p>
            <a:pPr marL="685800" marR="0" lvl="1" indent="-171450" defTabSz="914400">
              <a:lnSpc>
                <a:spcPct val="110000"/>
              </a:lnSpc>
              <a:spcBef>
                <a:spcPts val="0"/>
              </a:spcBef>
              <a:spcAft>
                <a:spcPts val="0"/>
              </a:spcAft>
              <a:buClr>
                <a:schemeClr val="accent1"/>
              </a:buClr>
              <a:buSzPct val="160000"/>
              <a:buFont typeface="Arial" panose="020B0604020202020204" pitchFamily="34" charset="0"/>
              <a:buChar char="•"/>
            </a:pPr>
            <a:r>
              <a:rPr lang="en-US" sz="2000" b="1" dirty="0">
                <a:latin typeface="Rockwell" panose="02060603020205020403" pitchFamily="18" charset="0"/>
              </a:rPr>
              <a:t>Disability room request</a:t>
            </a:r>
            <a:r>
              <a:rPr lang="en-US" sz="2000" dirty="0">
                <a:latin typeface="Rockwell" panose="02060603020205020403" pitchFamily="18" charset="0"/>
              </a:rPr>
              <a:t>: If a student requests a disability accommodation due to mobility issues, please email </a:t>
            </a:r>
            <a:r>
              <a:rPr lang="en-US" sz="2000" dirty="0">
                <a:latin typeface="Rockwell" panose="02060603020205020403" pitchFamily="18" charset="0"/>
                <a:hlinkClick r:id="rId5"/>
              </a:rPr>
              <a:t>classrooms@uga.edu</a:t>
            </a:r>
            <a:r>
              <a:rPr lang="en-US" sz="2000" dirty="0">
                <a:latin typeface="Rockwell" panose="02060603020205020403" pitchFamily="18" charset="0"/>
              </a:rPr>
              <a:t>.  We will try to locate an alternative classroom.  </a:t>
            </a:r>
          </a:p>
          <a:p>
            <a:pPr marL="514350" marR="0" lvl="1" defTabSz="914400">
              <a:lnSpc>
                <a:spcPct val="110000"/>
              </a:lnSpc>
              <a:spcBef>
                <a:spcPts val="0"/>
              </a:spcBef>
              <a:spcAft>
                <a:spcPts val="0"/>
              </a:spcAft>
              <a:buClr>
                <a:schemeClr val="accent1"/>
              </a:buClr>
              <a:buSzPct val="160000"/>
            </a:pPr>
            <a:endParaRPr lang="en-US" cap="all" dirty="0">
              <a:latin typeface="Rockwell" panose="02060603020205020403" pitchFamily="18" charset="0"/>
            </a:endParaRPr>
          </a:p>
          <a:p>
            <a:pPr marL="514350" marR="0" lvl="1" defTabSz="914400">
              <a:lnSpc>
                <a:spcPct val="110000"/>
              </a:lnSpc>
              <a:spcBef>
                <a:spcPts val="0"/>
              </a:spcBef>
              <a:spcAft>
                <a:spcPts val="0"/>
              </a:spcAft>
              <a:buClr>
                <a:schemeClr val="accent1"/>
              </a:buClr>
              <a:buSzPct val="160000"/>
            </a:pPr>
            <a:endParaRPr lang="en-US" sz="1200" cap="all" dirty="0">
              <a:latin typeface="Rockwell" panose="02060603020205020403" pitchFamily="18" charset="0"/>
            </a:endParaRPr>
          </a:p>
          <a:p>
            <a:pPr marL="228600" marR="0" defTabSz="914400">
              <a:lnSpc>
                <a:spcPct val="110000"/>
              </a:lnSpc>
              <a:spcBef>
                <a:spcPts val="0"/>
              </a:spcBef>
              <a:spcAft>
                <a:spcPts val="800"/>
              </a:spcAft>
              <a:buClr>
                <a:schemeClr val="accent1"/>
              </a:buClr>
              <a:buSzPct val="160000"/>
            </a:pPr>
            <a:r>
              <a:rPr lang="en-US" sz="1200" u="none" strike="noStrike" cap="all" dirty="0">
                <a:latin typeface="Rockwell" panose="02060603020205020403" pitchFamily="18" charset="0"/>
              </a:rPr>
              <a:t> </a:t>
            </a:r>
            <a:endParaRPr lang="en-US" sz="1200" cap="all" dirty="0">
              <a:latin typeface="Rockwell" panose="02060603020205020403" pitchFamily="18" charset="0"/>
            </a:endParaRPr>
          </a:p>
          <a:p>
            <a:pPr indent="-228600" defTabSz="914400">
              <a:lnSpc>
                <a:spcPct val="110000"/>
              </a:lnSpc>
              <a:buClr>
                <a:schemeClr val="accent1"/>
              </a:buClr>
              <a:buSzPct val="160000"/>
              <a:buFont typeface="Arial" panose="020B0604020202020204" pitchFamily="34" charset="0"/>
              <a:buChar char="•"/>
            </a:pPr>
            <a:endParaRPr lang="en-US" sz="1000" cap="all" dirty="0"/>
          </a:p>
          <a:p>
            <a:pPr indent="-228600" defTabSz="914400">
              <a:lnSpc>
                <a:spcPct val="110000"/>
              </a:lnSpc>
              <a:buClr>
                <a:schemeClr val="accent1"/>
              </a:buClr>
              <a:buSzPct val="160000"/>
              <a:buFont typeface="Arial" panose="020B0604020202020204" pitchFamily="34" charset="0"/>
              <a:buChar char="•"/>
            </a:pPr>
            <a:endParaRPr lang="en-US" sz="1000" cap="all" dirty="0"/>
          </a:p>
          <a:p>
            <a:pPr indent="-228600" defTabSz="914400">
              <a:lnSpc>
                <a:spcPct val="110000"/>
              </a:lnSpc>
              <a:buClr>
                <a:schemeClr val="accent1"/>
              </a:buClr>
              <a:buSzPct val="160000"/>
              <a:buFont typeface="Arial" panose="020B0604020202020204" pitchFamily="34" charset="0"/>
              <a:buChar char="•"/>
            </a:pPr>
            <a:endParaRPr lang="en-US" sz="1000" cap="all" dirty="0"/>
          </a:p>
        </p:txBody>
      </p:sp>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Tree>
    <p:extLst>
      <p:ext uri="{BB962C8B-B14F-4D97-AF65-F5344CB8AC3E}">
        <p14:creationId xmlns:p14="http://schemas.microsoft.com/office/powerpoint/2010/main" val="569548394"/>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7" name="TextBox 6">
            <a:extLst>
              <a:ext uri="{FF2B5EF4-FFF2-40B4-BE49-F238E27FC236}">
                <a16:creationId xmlns:a16="http://schemas.microsoft.com/office/drawing/2014/main" id="{E3CF5407-961B-4E3A-BC80-8086777CA50D}"/>
              </a:ext>
            </a:extLst>
          </p:cNvPr>
          <p:cNvSpPr txBox="1"/>
          <p:nvPr/>
        </p:nvSpPr>
        <p:spPr>
          <a:xfrm>
            <a:off x="289711" y="371192"/>
            <a:ext cx="11126709" cy="4955203"/>
          </a:xfrm>
          <a:prstGeom prst="rect">
            <a:avLst/>
          </a:prstGeom>
          <a:solidFill>
            <a:schemeClr val="bg1"/>
          </a:solidFill>
          <a:ln w="28575">
            <a:solidFill>
              <a:srgbClr val="FF0909"/>
            </a:solidFill>
          </a:ln>
        </p:spPr>
        <p:txBody>
          <a:bodyPr wrap="square" rtlCol="0">
            <a:spAutoFit/>
          </a:bodyPr>
          <a:lstStyle/>
          <a:p>
            <a:endParaRPr lang="en-US" dirty="0"/>
          </a:p>
          <a:p>
            <a:r>
              <a:rPr lang="en-US" dirty="0"/>
              <a:t>                        </a:t>
            </a:r>
          </a:p>
          <a:p>
            <a:endParaRPr lang="en-US" dirty="0"/>
          </a:p>
          <a:p>
            <a:endParaRPr lang="en-US" dirty="0"/>
          </a:p>
          <a:p>
            <a:pPr algn="ctr"/>
            <a:endParaRPr lang="en-US" sz="2400" dirty="0">
              <a:solidFill>
                <a:srgbClr val="B6A394"/>
              </a:solidFill>
              <a:latin typeface="Rockwell" panose="02060603020205020403" pitchFamily="18" charset="0"/>
              <a:hlinkClick r:id="rId4">
                <a:extLst>
                  <a:ext uri="{A12FA001-AC4F-418D-AE19-62706E023703}">
                    <ahyp:hlinkClr xmlns:ahyp="http://schemas.microsoft.com/office/drawing/2018/hyperlinkcolor" val="tx"/>
                  </a:ext>
                </a:extLst>
              </a:hlinkClick>
            </a:endParaRPr>
          </a:p>
          <a:p>
            <a:pPr algn="ctr"/>
            <a:r>
              <a:rPr lang="en-US" sz="2400" dirty="0">
                <a:solidFill>
                  <a:srgbClr val="FF0000"/>
                </a:solidFill>
                <a:latin typeface="Rockwell" panose="02060603020205020403" pitchFamily="18" charset="0"/>
                <a:hlinkClick r:id="rId4">
                  <a:extLst>
                    <a:ext uri="{A12FA001-AC4F-418D-AE19-62706E023703}">
                      <ahyp:hlinkClr xmlns:ahyp="http://schemas.microsoft.com/office/drawing/2018/hyperlinkcolor" val="tx"/>
                    </a:ext>
                  </a:extLst>
                </a:hlinkClick>
              </a:rPr>
              <a:t>Provost Policy for FYO Scheduling</a:t>
            </a:r>
            <a:endParaRPr lang="en-US" sz="2400" dirty="0">
              <a:solidFill>
                <a:srgbClr val="FF0000"/>
              </a:solidFill>
              <a:latin typeface="Rockwell" panose="02060603020205020403" pitchFamily="18" charset="0"/>
            </a:endParaRPr>
          </a:p>
          <a:p>
            <a:pPr algn="ctr"/>
            <a:endParaRPr lang="en-US" sz="1600" dirty="0">
              <a:latin typeface="Rockwell" panose="02060603020205020403" pitchFamily="18" charset="0"/>
            </a:endParaRPr>
          </a:p>
          <a:p>
            <a:r>
              <a:rPr lang="en-US" dirty="0">
                <a:latin typeface="Rockwell" panose="02060603020205020403" pitchFamily="18" charset="0"/>
              </a:rPr>
              <a:t>An instructor has two options for scheduling a classroom for their FYO Seminar:</a:t>
            </a:r>
          </a:p>
          <a:p>
            <a:endParaRPr lang="en-US" dirty="0">
              <a:latin typeface="Rockwell" panose="02060603020205020403" pitchFamily="18" charset="0"/>
            </a:endParaRPr>
          </a:p>
          <a:p>
            <a:pPr marL="285750" indent="-285750">
              <a:buFont typeface="Arial" panose="020B0604020202020204" pitchFamily="34" charset="0"/>
              <a:buChar char="•"/>
            </a:pPr>
            <a:r>
              <a:rPr lang="en-US" dirty="0">
                <a:latin typeface="Rockwell" panose="02060603020205020403" pitchFamily="18" charset="0"/>
              </a:rPr>
              <a:t>Choose one of the pre-reserved classrooms listed on the FYO portal.</a:t>
            </a:r>
          </a:p>
          <a:p>
            <a:pPr marL="342900" indent="-342900">
              <a:buAutoNum type="arabicPeriod"/>
            </a:pPr>
            <a:endParaRPr lang="en-US" dirty="0">
              <a:latin typeface="Rockwell" panose="02060603020205020403" pitchFamily="18" charset="0"/>
            </a:endParaRPr>
          </a:p>
          <a:p>
            <a:pPr marL="342900" indent="-342900">
              <a:buFont typeface="Arial" panose="020B0604020202020204" pitchFamily="34" charset="0"/>
              <a:buChar char="•"/>
            </a:pPr>
            <a:r>
              <a:rPr lang="en-US" dirty="0">
                <a:latin typeface="Rockwell" panose="02060603020205020403" pitchFamily="18" charset="0"/>
              </a:rPr>
              <a:t>Submit their room preference on the FYO portal. If the room is available, the Registrar’s Office will reserve it.</a:t>
            </a:r>
          </a:p>
          <a:p>
            <a:pPr marL="342900" indent="-342900">
              <a:buAutoNum type="arabicPeriod"/>
            </a:pPr>
            <a:endParaRPr lang="en-US" dirty="0">
              <a:latin typeface="Rockwell" panose="02060603020205020403" pitchFamily="18" charset="0"/>
            </a:endParaRPr>
          </a:p>
          <a:p>
            <a:r>
              <a:rPr lang="en-US" dirty="0">
                <a:latin typeface="Rockwell" panose="02060603020205020403" pitchFamily="18" charset="0"/>
              </a:rPr>
              <a:t>The FYO and Registrar’s Office classroom scheduling team are responsible for updating Banner, Athena, 25Live, and the FYO portal.  It is essential that we schedule the classroom to ensure that all systems are updated with the correct information for student’s convenience and USG data reporting purposes.</a:t>
            </a:r>
          </a:p>
        </p:txBody>
      </p:sp>
      <p:pic>
        <p:nvPicPr>
          <p:cNvPr id="6" name="Picture 5">
            <a:extLst>
              <a:ext uri="{FF2B5EF4-FFF2-40B4-BE49-F238E27FC236}">
                <a16:creationId xmlns:a16="http://schemas.microsoft.com/office/drawing/2014/main" id="{4F1F9294-61BE-FA81-8998-11AB93CFA0BE}"/>
              </a:ext>
            </a:extLst>
          </p:cNvPr>
          <p:cNvPicPr>
            <a:picLocks noChangeAspect="1"/>
          </p:cNvPicPr>
          <p:nvPr/>
        </p:nvPicPr>
        <p:blipFill>
          <a:blip r:embed="rId5"/>
          <a:stretch>
            <a:fillRect/>
          </a:stretch>
        </p:blipFill>
        <p:spPr>
          <a:xfrm>
            <a:off x="3856777" y="494645"/>
            <a:ext cx="3440316" cy="1050860"/>
          </a:xfrm>
          <a:prstGeom prst="rect">
            <a:avLst/>
          </a:prstGeom>
          <a:ln w="28575">
            <a:solidFill>
              <a:schemeClr val="tx1"/>
            </a:solidFill>
          </a:ln>
        </p:spPr>
      </p:pic>
    </p:spTree>
    <p:extLst>
      <p:ext uri="{BB962C8B-B14F-4D97-AF65-F5344CB8AC3E}">
        <p14:creationId xmlns:p14="http://schemas.microsoft.com/office/powerpoint/2010/main" val="465547976"/>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2" name="TextBox 1">
            <a:extLst>
              <a:ext uri="{FF2B5EF4-FFF2-40B4-BE49-F238E27FC236}">
                <a16:creationId xmlns:a16="http://schemas.microsoft.com/office/drawing/2014/main" id="{931B3A8B-099D-1667-63BF-57C31B51756C}"/>
              </a:ext>
            </a:extLst>
          </p:cNvPr>
          <p:cNvSpPr txBox="1"/>
          <p:nvPr/>
        </p:nvSpPr>
        <p:spPr>
          <a:xfrm>
            <a:off x="463363" y="339364"/>
            <a:ext cx="10774109" cy="4904509"/>
          </a:xfrm>
          <a:prstGeom prst="rect">
            <a:avLst/>
          </a:prstGeom>
          <a:solidFill>
            <a:schemeClr val="bg1"/>
          </a:solidFill>
          <a:ln w="57150">
            <a:solidFill>
              <a:srgbClr val="FF0909"/>
            </a:solidFill>
          </a:ln>
        </p:spPr>
        <p:txBody>
          <a:bodyPr wrap="square" rtlCol="0">
            <a:spAutoFit/>
          </a:bodyPr>
          <a:lstStyle/>
          <a:p>
            <a:endParaRPr lang="en-US" dirty="0"/>
          </a:p>
        </p:txBody>
      </p:sp>
      <p:pic>
        <p:nvPicPr>
          <p:cNvPr id="8" name="Picture 7">
            <a:extLst>
              <a:ext uri="{FF2B5EF4-FFF2-40B4-BE49-F238E27FC236}">
                <a16:creationId xmlns:a16="http://schemas.microsoft.com/office/drawing/2014/main" id="{29DAC94A-99B8-260C-5368-84B95EBCE4F2}"/>
              </a:ext>
            </a:extLst>
          </p:cNvPr>
          <p:cNvPicPr>
            <a:picLocks noChangeAspect="1"/>
          </p:cNvPicPr>
          <p:nvPr/>
        </p:nvPicPr>
        <p:blipFill>
          <a:blip r:embed="rId4"/>
          <a:stretch>
            <a:fillRect/>
          </a:stretch>
        </p:blipFill>
        <p:spPr>
          <a:xfrm>
            <a:off x="711816" y="495787"/>
            <a:ext cx="3000375" cy="800100"/>
          </a:xfrm>
          <a:prstGeom prst="rect">
            <a:avLst/>
          </a:prstGeom>
          <a:ln w="28575">
            <a:solidFill>
              <a:schemeClr val="tx1"/>
            </a:solidFill>
          </a:ln>
        </p:spPr>
      </p:pic>
      <p:pic>
        <p:nvPicPr>
          <p:cNvPr id="10" name="Picture 9">
            <a:extLst>
              <a:ext uri="{FF2B5EF4-FFF2-40B4-BE49-F238E27FC236}">
                <a16:creationId xmlns:a16="http://schemas.microsoft.com/office/drawing/2014/main" id="{8BB877F3-C083-473D-E925-D53F7BD3B4E2}"/>
              </a:ext>
            </a:extLst>
          </p:cNvPr>
          <p:cNvPicPr>
            <a:picLocks noChangeAspect="1"/>
          </p:cNvPicPr>
          <p:nvPr/>
        </p:nvPicPr>
        <p:blipFill>
          <a:blip r:embed="rId5"/>
          <a:stretch>
            <a:fillRect/>
          </a:stretch>
        </p:blipFill>
        <p:spPr>
          <a:xfrm>
            <a:off x="8330595" y="474596"/>
            <a:ext cx="2572851" cy="762886"/>
          </a:xfrm>
          <a:prstGeom prst="rect">
            <a:avLst/>
          </a:prstGeom>
          <a:ln w="28575">
            <a:solidFill>
              <a:schemeClr val="tx1"/>
            </a:solidFill>
          </a:ln>
        </p:spPr>
      </p:pic>
      <p:pic>
        <p:nvPicPr>
          <p:cNvPr id="12" name="Picture 11">
            <a:extLst>
              <a:ext uri="{FF2B5EF4-FFF2-40B4-BE49-F238E27FC236}">
                <a16:creationId xmlns:a16="http://schemas.microsoft.com/office/drawing/2014/main" id="{96DA8D4C-B4DF-8491-5938-2B222A50D6D9}"/>
              </a:ext>
            </a:extLst>
          </p:cNvPr>
          <p:cNvPicPr>
            <a:picLocks noChangeAspect="1"/>
          </p:cNvPicPr>
          <p:nvPr/>
        </p:nvPicPr>
        <p:blipFill>
          <a:blip r:embed="rId6"/>
          <a:stretch>
            <a:fillRect/>
          </a:stretch>
        </p:blipFill>
        <p:spPr>
          <a:xfrm>
            <a:off x="2074866" y="1738905"/>
            <a:ext cx="7681915" cy="1463040"/>
          </a:xfrm>
          <a:prstGeom prst="rect">
            <a:avLst/>
          </a:prstGeom>
        </p:spPr>
      </p:pic>
      <p:sp>
        <p:nvSpPr>
          <p:cNvPr id="13" name="TextBox 12">
            <a:extLst>
              <a:ext uri="{FF2B5EF4-FFF2-40B4-BE49-F238E27FC236}">
                <a16:creationId xmlns:a16="http://schemas.microsoft.com/office/drawing/2014/main" id="{741AEDC2-E08F-5497-1842-F455A748F47B}"/>
              </a:ext>
            </a:extLst>
          </p:cNvPr>
          <p:cNvSpPr txBox="1"/>
          <p:nvPr/>
        </p:nvSpPr>
        <p:spPr>
          <a:xfrm>
            <a:off x="4214934" y="1237482"/>
            <a:ext cx="3284463" cy="584775"/>
          </a:xfrm>
          <a:prstGeom prst="rect">
            <a:avLst/>
          </a:prstGeom>
          <a:noFill/>
        </p:spPr>
        <p:txBody>
          <a:bodyPr wrap="square" rtlCol="0">
            <a:spAutoFit/>
          </a:bodyPr>
          <a:lstStyle/>
          <a:p>
            <a:pPr algn="ctr"/>
            <a:r>
              <a:rPr lang="en-US" sz="3200" dirty="0">
                <a:solidFill>
                  <a:srgbClr val="FF0000"/>
                </a:solidFill>
                <a:latin typeface="Rockwell" panose="02060603020205020403" pitchFamily="18" charset="0"/>
                <a:hlinkClick r:id="rId7">
                  <a:extLst>
                    <a:ext uri="{A12FA001-AC4F-418D-AE19-62706E023703}">
                      <ahyp:hlinkClr xmlns:ahyp="http://schemas.microsoft.com/office/drawing/2018/hyperlinkcolor" val="tx"/>
                    </a:ext>
                  </a:extLst>
                </a:hlinkClick>
              </a:rPr>
              <a:t>GradFIRST FAQs</a:t>
            </a:r>
            <a:endParaRPr lang="en-US" sz="3200" dirty="0">
              <a:solidFill>
                <a:srgbClr val="FF0000"/>
              </a:solidFill>
              <a:latin typeface="Rockwell" panose="02060603020205020403" pitchFamily="18" charset="0"/>
            </a:endParaRPr>
          </a:p>
        </p:txBody>
      </p:sp>
      <p:sp>
        <p:nvSpPr>
          <p:cNvPr id="14" name="TextBox 13">
            <a:extLst>
              <a:ext uri="{FF2B5EF4-FFF2-40B4-BE49-F238E27FC236}">
                <a16:creationId xmlns:a16="http://schemas.microsoft.com/office/drawing/2014/main" id="{19352C1A-023F-C8A5-04EA-5E0C73D98873}"/>
              </a:ext>
            </a:extLst>
          </p:cNvPr>
          <p:cNvSpPr txBox="1"/>
          <p:nvPr/>
        </p:nvSpPr>
        <p:spPr>
          <a:xfrm>
            <a:off x="711816" y="3342552"/>
            <a:ext cx="10130451" cy="1200329"/>
          </a:xfrm>
          <a:prstGeom prst="rect">
            <a:avLst/>
          </a:prstGeom>
          <a:noFill/>
        </p:spPr>
        <p:txBody>
          <a:bodyPr wrap="square" rtlCol="0">
            <a:spAutoFit/>
          </a:bodyPr>
          <a:lstStyle/>
          <a:p>
            <a:pPr algn="just"/>
            <a:r>
              <a:rPr lang="en-US" dirty="0">
                <a:latin typeface="Rockwell" panose="02060603020205020403" pitchFamily="18" charset="0"/>
              </a:rPr>
              <a:t>The GradFIRST coordinator will email the instructors a link to the form to submit classroom preferences.  The Registrar’s Office will assist with reserving those spaces.</a:t>
            </a:r>
          </a:p>
          <a:p>
            <a:pPr algn="just"/>
            <a:endParaRPr lang="en-US" dirty="0">
              <a:latin typeface="Rockwell" panose="02060603020205020403" pitchFamily="18" charset="0"/>
            </a:endParaRPr>
          </a:p>
          <a:p>
            <a:pPr algn="just"/>
            <a:r>
              <a:rPr lang="en-US" dirty="0">
                <a:latin typeface="Rockwell" panose="02060603020205020403" pitchFamily="18" charset="0"/>
              </a:rPr>
              <a:t>The Registrar’s Office will gladly look for an available space if a specific room is not requested.</a:t>
            </a:r>
          </a:p>
        </p:txBody>
      </p:sp>
    </p:spTree>
    <p:extLst>
      <p:ext uri="{BB962C8B-B14F-4D97-AF65-F5344CB8AC3E}">
        <p14:creationId xmlns:p14="http://schemas.microsoft.com/office/powerpoint/2010/main" val="2256777091"/>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91F4-EFC2-4E68-82CE-4D7C87737C7B}"/>
              </a:ext>
            </a:extLst>
          </p:cNvPr>
          <p:cNvSpPr>
            <a:spLocks noGrp="1"/>
          </p:cNvSpPr>
          <p:nvPr>
            <p:ph type="title"/>
          </p:nvPr>
        </p:nvSpPr>
        <p:spPr>
          <a:xfrm>
            <a:off x="901190" y="392876"/>
            <a:ext cx="10627087" cy="470249"/>
          </a:xfrm>
        </p:spPr>
        <p:txBody>
          <a:bodyPr>
            <a:noAutofit/>
          </a:bodyPr>
          <a:lstStyle/>
          <a:p>
            <a:r>
              <a:rPr lang="en-US" b="1" u="sng" dirty="0">
                <a:solidFill>
                  <a:schemeClr val="tx1"/>
                </a:solidFill>
                <a:ea typeface="Adobe Heiti Std R" panose="020B0400000000000000" pitchFamily="34" charset="-128"/>
              </a:rPr>
              <a:t>Centralized scheduling classroom terms</a:t>
            </a:r>
          </a:p>
        </p:txBody>
      </p:sp>
      <p:sp>
        <p:nvSpPr>
          <p:cNvPr id="3" name="Content Placeholder 2">
            <a:extLst>
              <a:ext uri="{FF2B5EF4-FFF2-40B4-BE49-F238E27FC236}">
                <a16:creationId xmlns:a16="http://schemas.microsoft.com/office/drawing/2014/main" id="{93D7D2A1-C4EF-44BF-9E22-635305653F14}"/>
              </a:ext>
            </a:extLst>
          </p:cNvPr>
          <p:cNvSpPr>
            <a:spLocks noGrp="1"/>
          </p:cNvSpPr>
          <p:nvPr>
            <p:ph sz="quarter" idx="13"/>
          </p:nvPr>
        </p:nvSpPr>
        <p:spPr>
          <a:xfrm>
            <a:off x="241634" y="674159"/>
            <a:ext cx="11708731" cy="5509682"/>
          </a:xfrm>
        </p:spPr>
        <p:txBody>
          <a:bodyPr>
            <a:noAutofit/>
          </a:bodyPr>
          <a:lstStyle/>
          <a:p>
            <a:pPr marL="914400" lvl="2" indent="0">
              <a:lnSpc>
                <a:spcPct val="100000"/>
              </a:lnSpc>
              <a:buNone/>
            </a:pPr>
            <a:endParaRPr lang="en-US" sz="1200" dirty="0">
              <a:latin typeface="+mj-lt"/>
            </a:endParaRPr>
          </a:p>
          <a:p>
            <a:pPr marL="457200" lvl="1" indent="0">
              <a:lnSpc>
                <a:spcPct val="100000"/>
              </a:lnSpc>
              <a:buNone/>
            </a:pPr>
            <a:r>
              <a:rPr lang="en-US" sz="2800" b="1" i="1" u="sng" dirty="0">
                <a:solidFill>
                  <a:srgbClr val="FF0000"/>
                </a:solidFill>
                <a:latin typeface="+mj-lt"/>
              </a:rPr>
              <a:t>Provost Centrally-Schedulable Classrooms</a:t>
            </a:r>
            <a:endParaRPr lang="en-US" sz="2800" u="sng" dirty="0">
              <a:solidFill>
                <a:srgbClr val="FF0000"/>
              </a:solidFill>
              <a:latin typeface="+mj-lt"/>
            </a:endParaRPr>
          </a:p>
          <a:p>
            <a:pPr marL="457200" lvl="1" indent="0">
              <a:lnSpc>
                <a:spcPct val="100000"/>
              </a:lnSpc>
              <a:buNone/>
            </a:pPr>
            <a:r>
              <a:rPr lang="en-US" sz="2200" dirty="0">
                <a:latin typeface="+mj-lt"/>
                <a:cs typeface="Aharoni" panose="02010803020104030203" pitchFamily="2" charset="-79"/>
              </a:rPr>
              <a:t>Classrooms that are exclusively controlled by the Provost. The Registrar’s Office and CRETS are the only departments permitted to reserve these spaces, such as the Miller Learning Center and Instructional Plaza.</a:t>
            </a:r>
          </a:p>
          <a:p>
            <a:pPr marL="914400" lvl="2" indent="0">
              <a:lnSpc>
                <a:spcPct val="100000"/>
              </a:lnSpc>
              <a:buNone/>
            </a:pPr>
            <a:endParaRPr lang="en-US" sz="1200" dirty="0">
              <a:latin typeface="+mj-lt"/>
            </a:endParaRPr>
          </a:p>
          <a:p>
            <a:pPr marL="457200" lvl="1" indent="0">
              <a:lnSpc>
                <a:spcPct val="100000"/>
              </a:lnSpc>
              <a:buNone/>
            </a:pPr>
            <a:r>
              <a:rPr lang="en-US" sz="2800" b="1" i="1" u="sng" dirty="0">
                <a:solidFill>
                  <a:srgbClr val="FF0000"/>
                </a:solidFill>
                <a:latin typeface="+mj-lt"/>
              </a:rPr>
              <a:t>Active Learning Classrooms</a:t>
            </a:r>
            <a:endParaRPr lang="en-US" sz="2800" u="sng" dirty="0">
              <a:solidFill>
                <a:srgbClr val="FF0000"/>
              </a:solidFill>
              <a:latin typeface="+mj-lt"/>
            </a:endParaRPr>
          </a:p>
          <a:p>
            <a:pPr marL="457200" lvl="1" indent="0">
              <a:lnSpc>
                <a:spcPct val="100000"/>
              </a:lnSpc>
              <a:buNone/>
            </a:pPr>
            <a:r>
              <a:rPr lang="en-US" sz="2200" dirty="0">
                <a:latin typeface="+mj-lt"/>
              </a:rPr>
              <a:t>Active Learning classrooms have multiple features.  Please list the specific features an instructor requires when requesting an Active Learning space.</a:t>
            </a:r>
          </a:p>
          <a:p>
            <a:pPr marL="914400" lvl="2" indent="0">
              <a:lnSpc>
                <a:spcPct val="100000"/>
              </a:lnSpc>
              <a:buNone/>
            </a:pPr>
            <a:endParaRPr lang="en-US" sz="1200" dirty="0">
              <a:latin typeface="+mj-lt"/>
            </a:endParaRPr>
          </a:p>
          <a:p>
            <a:pPr marL="457200" lvl="1" indent="0">
              <a:lnSpc>
                <a:spcPct val="100000"/>
              </a:lnSpc>
              <a:buNone/>
            </a:pPr>
            <a:r>
              <a:rPr lang="en-US" sz="2800" b="1" i="1" u="sng" dirty="0">
                <a:solidFill>
                  <a:srgbClr val="FF0000"/>
                </a:solidFill>
                <a:latin typeface="+mj-lt"/>
              </a:rPr>
              <a:t>Event Spaces</a:t>
            </a:r>
            <a:endParaRPr lang="en-US" sz="2800" u="sng" dirty="0">
              <a:solidFill>
                <a:srgbClr val="FF0000"/>
              </a:solidFill>
              <a:latin typeface="+mj-lt"/>
            </a:endParaRPr>
          </a:p>
          <a:p>
            <a:pPr marL="457200" lvl="1" indent="0">
              <a:lnSpc>
                <a:spcPct val="100000"/>
              </a:lnSpc>
              <a:buNone/>
            </a:pPr>
            <a:r>
              <a:rPr lang="en-US" sz="2200" dirty="0">
                <a:latin typeface="+mj-lt"/>
              </a:rPr>
              <a:t>Rooms that are exclusively used for events and incur additional fees. Courses are not permitted to be scheduled in these locations, which are primarily managed by CRETS. (Memorial Hall, Tate Theater, the Chapel, etc.)</a:t>
            </a:r>
          </a:p>
          <a:p>
            <a:pPr marL="914400" lvl="2" indent="0">
              <a:lnSpc>
                <a:spcPct val="100000"/>
              </a:lnSpc>
              <a:buNone/>
            </a:pPr>
            <a:endParaRPr lang="en-US" sz="1200" dirty="0">
              <a:latin typeface="+mj-lt"/>
            </a:endParaRPr>
          </a:p>
          <a:p>
            <a:pPr marL="914400" lvl="2" indent="0">
              <a:lnSpc>
                <a:spcPct val="100000"/>
              </a:lnSpc>
              <a:buNone/>
            </a:pPr>
            <a:endParaRPr lang="en-US" sz="1200" dirty="0">
              <a:latin typeface="+mj-lt"/>
            </a:endParaRPr>
          </a:p>
          <a:p>
            <a:pPr marL="0" indent="0">
              <a:buNone/>
            </a:pPr>
            <a:endParaRPr lang="en-US" sz="2400" dirty="0">
              <a:latin typeface="Bahnschrift" panose="020B0502040204020203" pitchFamily="34" charset="0"/>
              <a:ea typeface="Adobe Heiti Std R" panose="020B0400000000000000" pitchFamily="34" charset="-128"/>
            </a:endParaRPr>
          </a:p>
        </p:txBody>
      </p:sp>
    </p:spTree>
    <p:extLst>
      <p:ext uri="{BB962C8B-B14F-4D97-AF65-F5344CB8AC3E}">
        <p14:creationId xmlns:p14="http://schemas.microsoft.com/office/powerpoint/2010/main" val="187619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15" name="TextBox 14">
            <a:extLst>
              <a:ext uri="{FF2B5EF4-FFF2-40B4-BE49-F238E27FC236}">
                <a16:creationId xmlns:a16="http://schemas.microsoft.com/office/drawing/2014/main" id="{095339B5-21F5-8B7A-67DC-8C6FA131EF48}"/>
              </a:ext>
            </a:extLst>
          </p:cNvPr>
          <p:cNvSpPr txBox="1"/>
          <p:nvPr/>
        </p:nvSpPr>
        <p:spPr>
          <a:xfrm>
            <a:off x="551747" y="3912055"/>
            <a:ext cx="10843490" cy="1569660"/>
          </a:xfrm>
          <a:prstGeom prst="rect">
            <a:avLst/>
          </a:prstGeom>
          <a:solidFill>
            <a:srgbClr val="FF0000"/>
          </a:solidFill>
        </p:spPr>
        <p:txBody>
          <a:bodyPr wrap="square" rtlCol="0">
            <a:spAutoFit/>
          </a:bodyPr>
          <a:lstStyle/>
          <a:p>
            <a:r>
              <a:rPr lang="en-US" sz="2400" dirty="0">
                <a:solidFill>
                  <a:schemeClr val="bg1"/>
                </a:solidFill>
                <a:latin typeface="Rockwell" panose="02060603020205020403" pitchFamily="18" charset="0"/>
              </a:rPr>
              <a:t>Departments must not create events in 25Live, faux courses in Banner, or reserve rooms on an internal scheduling calendar for FYO, TRLS, and GradFIRST seminars.  This is a violation of the </a:t>
            </a:r>
            <a:r>
              <a:rPr lang="en-US" sz="2400" dirty="0">
                <a:solidFill>
                  <a:srgbClr val="FFC000"/>
                </a:solidFill>
                <a:latin typeface="Rockwell" panose="02060603020205020403" pitchFamily="18" charset="0"/>
                <a:hlinkClick r:id="rId4">
                  <a:extLst>
                    <a:ext uri="{A12FA001-AC4F-418D-AE19-62706E023703}">
                      <ahyp:hlinkClr xmlns:ahyp="http://schemas.microsoft.com/office/drawing/2018/hyperlinkcolor" val="tx"/>
                    </a:ext>
                  </a:extLst>
                </a:hlinkClick>
              </a:rPr>
              <a:t>Centralized Classroom and Event Scheduling Policy</a:t>
            </a:r>
            <a:r>
              <a:rPr lang="en-US" sz="2400" dirty="0">
                <a:solidFill>
                  <a:schemeClr val="bg1"/>
                </a:solidFill>
                <a:latin typeface="Rockwell" panose="02060603020205020403" pitchFamily="18" charset="0"/>
              </a:rPr>
              <a:t>.</a:t>
            </a:r>
          </a:p>
        </p:txBody>
      </p:sp>
      <p:sp>
        <p:nvSpPr>
          <p:cNvPr id="16" name="TextBox 15">
            <a:extLst>
              <a:ext uri="{FF2B5EF4-FFF2-40B4-BE49-F238E27FC236}">
                <a16:creationId xmlns:a16="http://schemas.microsoft.com/office/drawing/2014/main" id="{12E487AF-FF8A-7DD2-B484-BD57A9C6B9EC}"/>
              </a:ext>
            </a:extLst>
          </p:cNvPr>
          <p:cNvSpPr txBox="1"/>
          <p:nvPr/>
        </p:nvSpPr>
        <p:spPr>
          <a:xfrm>
            <a:off x="551747" y="218629"/>
            <a:ext cx="10843490" cy="3539430"/>
          </a:xfrm>
          <a:prstGeom prst="rect">
            <a:avLst/>
          </a:prstGeom>
          <a:solidFill>
            <a:schemeClr val="bg1"/>
          </a:solidFill>
          <a:ln w="28575">
            <a:solidFill>
              <a:schemeClr val="tx1"/>
            </a:solidFill>
          </a:ln>
        </p:spPr>
        <p:txBody>
          <a:bodyPr wrap="square" rtlCol="0">
            <a:spAutoFit/>
          </a:bodyPr>
          <a:lstStyle/>
          <a:p>
            <a:pPr algn="ctr"/>
            <a:r>
              <a:rPr lang="en-US" sz="3200" b="1" u="sng" dirty="0">
                <a:solidFill>
                  <a:srgbClr val="FF0909"/>
                </a:solidFill>
                <a:latin typeface="Rockwell" panose="02060603020205020403" pitchFamily="18" charset="0"/>
              </a:rPr>
              <a:t>Requests for a non-centrally schedulable space</a:t>
            </a:r>
          </a:p>
          <a:p>
            <a:pPr algn="ctr"/>
            <a:endParaRPr lang="en-US" sz="2400" b="1" u="sng" dirty="0">
              <a:solidFill>
                <a:srgbClr val="FF0909"/>
              </a:solidFill>
              <a:latin typeface="Rockwell" panose="02060603020205020403" pitchFamily="18" charset="0"/>
            </a:endParaRPr>
          </a:p>
          <a:p>
            <a:r>
              <a:rPr lang="en-US" sz="2400" dirty="0">
                <a:latin typeface="Rockwell" panose="02060603020205020403" pitchFamily="18" charset="0"/>
              </a:rPr>
              <a:t>Often, instructors request a non-centrally scheduled space for their FYO, TRLS (Transfer Launch Seminar), or GRSC 7001 (GradFIRST Seminars). In these instances, the Registrar’s Office contacts the department that controls the space for permission to reserve the room for the seminar. </a:t>
            </a:r>
          </a:p>
          <a:p>
            <a:endParaRPr lang="en-US" sz="2400" dirty="0">
              <a:latin typeface="Rockwell" panose="02060603020205020403" pitchFamily="18" charset="0"/>
            </a:endParaRPr>
          </a:p>
          <a:p>
            <a:r>
              <a:rPr lang="en-US" sz="2400" dirty="0">
                <a:latin typeface="Rockwell" panose="02060603020205020403" pitchFamily="18" charset="0"/>
              </a:rPr>
              <a:t>Scheduling a room on an internal calendar does NOT officially reserve the classroom for a seminar.</a:t>
            </a:r>
          </a:p>
        </p:txBody>
      </p:sp>
    </p:spTree>
    <p:extLst>
      <p:ext uri="{BB962C8B-B14F-4D97-AF65-F5344CB8AC3E}">
        <p14:creationId xmlns:p14="http://schemas.microsoft.com/office/powerpoint/2010/main" val="37627482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10" name="Content Placeholder 9">
            <a:extLst>
              <a:ext uri="{FF2B5EF4-FFF2-40B4-BE49-F238E27FC236}">
                <a16:creationId xmlns:a16="http://schemas.microsoft.com/office/drawing/2014/main" id="{A52D828A-C963-0467-081D-D08B80EC4C12}"/>
              </a:ext>
            </a:extLst>
          </p:cNvPr>
          <p:cNvSpPr>
            <a:spLocks/>
          </p:cNvSpPr>
          <p:nvPr/>
        </p:nvSpPr>
        <p:spPr>
          <a:xfrm>
            <a:off x="5046132" y="685800"/>
            <a:ext cx="6034375" cy="4688785"/>
          </a:xfrm>
          <a:prstGeom prst="rect">
            <a:avLst/>
          </a:prstGeom>
        </p:spPr>
        <p:txBody>
          <a:bodyPr/>
          <a:lstStyle/>
          <a:p>
            <a:endParaRPr lang="en-US" dirty="0"/>
          </a:p>
        </p:txBody>
      </p:sp>
      <p:sp>
        <p:nvSpPr>
          <p:cNvPr id="5" name="TextBox 4">
            <a:extLst>
              <a:ext uri="{FF2B5EF4-FFF2-40B4-BE49-F238E27FC236}">
                <a16:creationId xmlns:a16="http://schemas.microsoft.com/office/drawing/2014/main" id="{DD47D65A-252D-7932-B106-CBDD1C29D451}"/>
              </a:ext>
            </a:extLst>
          </p:cNvPr>
          <p:cNvSpPr txBox="1"/>
          <p:nvPr/>
        </p:nvSpPr>
        <p:spPr>
          <a:xfrm>
            <a:off x="1477988" y="1165135"/>
            <a:ext cx="2604357" cy="2271737"/>
          </a:xfrm>
          <a:prstGeom prst="rect">
            <a:avLst/>
          </a:prstGeom>
        </p:spPr>
        <p:txBody>
          <a:bodyPr vert="horz" lIns="91440" tIns="45720" rIns="91440" bIns="45720" rtlCol="0" anchor="b">
            <a:normAutofit/>
          </a:bodyPr>
          <a:lstStyle/>
          <a:p>
            <a:pPr algn="r" defTabSz="713232">
              <a:lnSpc>
                <a:spcPct val="90000"/>
              </a:lnSpc>
              <a:spcBef>
                <a:spcPct val="0"/>
              </a:spcBef>
            </a:pPr>
            <a:endParaRPr lang="en-US" sz="2418" kern="1200" cap="all" dirty="0">
              <a:solidFill>
                <a:schemeClr val="accent1"/>
              </a:solidFill>
              <a:latin typeface="+mj-lt"/>
              <a:ea typeface="+mj-ea"/>
              <a:cs typeface="+mj-cs"/>
            </a:endParaRPr>
          </a:p>
          <a:p>
            <a:pPr marL="356616" algn="r" defTabSz="713232">
              <a:lnSpc>
                <a:spcPct val="90000"/>
              </a:lnSpc>
              <a:spcBef>
                <a:spcPct val="0"/>
              </a:spcBef>
              <a:spcAft>
                <a:spcPts val="624"/>
              </a:spcAft>
            </a:pPr>
            <a:r>
              <a:rPr lang="en-US" sz="2418" kern="1200" cap="all" dirty="0">
                <a:solidFill>
                  <a:schemeClr val="accent1"/>
                </a:solidFill>
                <a:latin typeface="+mj-lt"/>
                <a:ea typeface="+mj-ea"/>
                <a:cs typeface="+mj-cs"/>
              </a:rPr>
              <a:t> </a:t>
            </a:r>
          </a:p>
          <a:p>
            <a:pPr algn="r" defTabSz="713232">
              <a:lnSpc>
                <a:spcPct val="90000"/>
              </a:lnSpc>
              <a:spcBef>
                <a:spcPct val="0"/>
              </a:spcBef>
            </a:pPr>
            <a:endParaRPr lang="en-US" sz="2418" kern="1200" cap="all" dirty="0">
              <a:solidFill>
                <a:schemeClr val="accent1"/>
              </a:solidFill>
              <a:latin typeface="+mj-lt"/>
              <a:ea typeface="+mj-ea"/>
              <a:cs typeface="+mj-cs"/>
            </a:endParaRPr>
          </a:p>
          <a:p>
            <a:pPr algn="r" defTabSz="713232">
              <a:lnSpc>
                <a:spcPct val="90000"/>
              </a:lnSpc>
              <a:spcBef>
                <a:spcPct val="0"/>
              </a:spcBef>
            </a:pPr>
            <a:endParaRPr lang="en-US" sz="2418" kern="1200" cap="all" dirty="0">
              <a:solidFill>
                <a:schemeClr val="accent1"/>
              </a:solidFill>
              <a:latin typeface="+mj-lt"/>
              <a:ea typeface="+mj-ea"/>
              <a:cs typeface="+mj-cs"/>
            </a:endParaRPr>
          </a:p>
          <a:p>
            <a:pPr algn="r" defTabSz="914400">
              <a:lnSpc>
                <a:spcPct val="90000"/>
              </a:lnSpc>
              <a:spcBef>
                <a:spcPct val="0"/>
              </a:spcBef>
            </a:pPr>
            <a:endParaRPr lang="en-US" sz="3100" cap="all" dirty="0">
              <a:solidFill>
                <a:schemeClr val="accent1"/>
              </a:solidFill>
              <a:latin typeface="+mj-lt"/>
              <a:ea typeface="+mj-ea"/>
              <a:cs typeface="+mj-cs"/>
            </a:endParaRPr>
          </a:p>
        </p:txBody>
      </p:sp>
      <p:sp>
        <p:nvSpPr>
          <p:cNvPr id="7" name="TextBox 6">
            <a:extLst>
              <a:ext uri="{FF2B5EF4-FFF2-40B4-BE49-F238E27FC236}">
                <a16:creationId xmlns:a16="http://schemas.microsoft.com/office/drawing/2014/main" id="{E1AD55A4-0043-A97F-95F2-975B46D7054C}"/>
              </a:ext>
            </a:extLst>
          </p:cNvPr>
          <p:cNvSpPr txBox="1"/>
          <p:nvPr/>
        </p:nvSpPr>
        <p:spPr>
          <a:xfrm>
            <a:off x="655783" y="120198"/>
            <a:ext cx="10704944" cy="5232202"/>
          </a:xfrm>
          <a:prstGeom prst="rect">
            <a:avLst/>
          </a:prstGeom>
          <a:solidFill>
            <a:schemeClr val="bg1"/>
          </a:solidFill>
          <a:ln w="76200">
            <a:solidFill>
              <a:schemeClr val="tx1"/>
            </a:solidFill>
          </a:ln>
        </p:spPr>
        <p:txBody>
          <a:bodyPr wrap="square" rtlCol="0">
            <a:spAutoFit/>
          </a:bodyPr>
          <a:lstStyle/>
          <a:p>
            <a:pPr algn="ctr" defTabSz="356616"/>
            <a:r>
              <a:rPr lang="en-US" sz="2800" b="1" kern="1200" dirty="0">
                <a:solidFill>
                  <a:srgbClr val="FF0909"/>
                </a:solidFill>
                <a:latin typeface="Rockwell" panose="02060603020205020403" pitchFamily="18" charset="0"/>
                <a:hlinkClick r:id="rId4">
                  <a:extLst>
                    <a:ext uri="{A12FA001-AC4F-418D-AE19-62706E023703}">
                      <ahyp:hlinkClr xmlns:ahyp="http://schemas.microsoft.com/office/drawing/2018/hyperlinkcolor" val="tx"/>
                    </a:ext>
                  </a:extLst>
                </a:hlinkClick>
              </a:rPr>
              <a:t>Evening Test  Policies and Procedures</a:t>
            </a:r>
            <a:endParaRPr lang="en-US" sz="2800" b="1" kern="1200" dirty="0">
              <a:solidFill>
                <a:srgbClr val="FF0909"/>
              </a:solidFill>
              <a:latin typeface="Rockwell" panose="02060603020205020403" pitchFamily="18" charset="0"/>
            </a:endParaRPr>
          </a:p>
          <a:p>
            <a:pPr defTabSz="356616"/>
            <a:endParaRPr lang="en-US" kern="1200" dirty="0">
              <a:solidFill>
                <a:schemeClr val="tx1"/>
              </a:solidFill>
              <a:latin typeface="Rockwell" panose="02060603020205020403" pitchFamily="18" charset="0"/>
            </a:endParaRPr>
          </a:p>
          <a:p>
            <a:pPr defTabSz="356616"/>
            <a:r>
              <a:rPr lang="en-US" kern="1200" dirty="0">
                <a:solidFill>
                  <a:schemeClr val="tx1"/>
                </a:solidFill>
                <a:latin typeface="Rockwell" panose="02060603020205020403" pitchFamily="18" charset="0"/>
              </a:rPr>
              <a:t>Request forms should be submitted to the Office of the Registrar (</a:t>
            </a:r>
            <a:r>
              <a:rPr lang="en-US" kern="1200" dirty="0">
                <a:solidFill>
                  <a:schemeClr val="tx1"/>
                </a:solidFill>
                <a:latin typeface="Rockwell" panose="02060603020205020403" pitchFamily="18" charset="0"/>
                <a:hlinkClick r:id="rId5"/>
              </a:rPr>
              <a:t>currsys@uga.edu</a:t>
            </a:r>
            <a:r>
              <a:rPr lang="en-US" kern="1200" dirty="0">
                <a:solidFill>
                  <a:schemeClr val="tx1"/>
                </a:solidFill>
                <a:latin typeface="Rockwell" panose="02060603020205020403" pitchFamily="18" charset="0"/>
              </a:rPr>
              <a:t>) at least one month prior to the </a:t>
            </a:r>
            <a:r>
              <a:rPr lang="en-US" kern="1200" dirty="0">
                <a:solidFill>
                  <a:schemeClr val="tx1"/>
                </a:solidFill>
                <a:latin typeface="Rockwell" panose="02060603020205020403" pitchFamily="18" charset="0"/>
                <a:hlinkClick r:id="rId6">
                  <a:extLst>
                    <a:ext uri="{A12FA001-AC4F-418D-AE19-62706E023703}">
                      <ahyp:hlinkClr xmlns:ahyp="http://schemas.microsoft.com/office/drawing/2018/hyperlinkcolor" val="tx"/>
                    </a:ext>
                  </a:extLst>
                </a:hlinkClick>
              </a:rPr>
              <a:t>beginning of registration</a:t>
            </a:r>
            <a:r>
              <a:rPr lang="en-US" kern="1200" dirty="0">
                <a:solidFill>
                  <a:schemeClr val="tx1"/>
                </a:solidFill>
                <a:latin typeface="Rockwell" panose="02060603020205020403" pitchFamily="18" charset="0"/>
              </a:rPr>
              <a:t>. Departments will be notified of approval or denial via email. Approval is granted for one semester and must be requested each semester evening tests will be offered.</a:t>
            </a:r>
          </a:p>
          <a:p>
            <a:pPr defTabSz="356616"/>
            <a:endParaRPr lang="en-US" kern="1200" dirty="0">
              <a:solidFill>
                <a:schemeClr val="tx1"/>
              </a:solidFill>
              <a:latin typeface="Rockwell" panose="02060603020205020403" pitchFamily="18" charset="0"/>
            </a:endParaRPr>
          </a:p>
          <a:p>
            <a:pPr defTabSz="356616"/>
            <a:r>
              <a:rPr lang="en-US" kern="1200" dirty="0">
                <a:solidFill>
                  <a:schemeClr val="tx1"/>
                </a:solidFill>
                <a:latin typeface="Rockwell" panose="02060603020205020403" pitchFamily="18" charset="0"/>
              </a:rPr>
              <a:t>After departments have loaded their evening test meeting days and times in Banner, they may request classroom assignments from the Office of the Registrar at </a:t>
            </a:r>
            <a:r>
              <a:rPr lang="en-US" kern="1200" dirty="0">
                <a:solidFill>
                  <a:srgbClr val="FF0909"/>
                </a:solidFill>
                <a:latin typeface="Rockwell" panose="02060603020205020403" pitchFamily="18" charset="0"/>
                <a:hlinkClick r:id="rId7">
                  <a:extLst>
                    <a:ext uri="{A12FA001-AC4F-418D-AE19-62706E023703}">
                      <ahyp:hlinkClr xmlns:ahyp="http://schemas.microsoft.com/office/drawing/2018/hyperlinkcolor" val="tx"/>
                    </a:ext>
                  </a:extLst>
                </a:hlinkClick>
              </a:rPr>
              <a:t>classrooms@uga.edu</a:t>
            </a:r>
            <a:r>
              <a:rPr lang="en-US" kern="1200" dirty="0">
                <a:solidFill>
                  <a:schemeClr val="tx1"/>
                </a:solidFill>
                <a:latin typeface="Rockwell" panose="02060603020205020403" pitchFamily="18" charset="0"/>
              </a:rPr>
              <a:t>. These requests should include the following:</a:t>
            </a:r>
          </a:p>
          <a:p>
            <a:pPr defTabSz="356616"/>
            <a:endParaRPr lang="en-US" kern="1200" dirty="0">
              <a:solidFill>
                <a:schemeClr val="tx1"/>
              </a:solidFill>
              <a:latin typeface="Rockwell" panose="02060603020205020403" pitchFamily="18" charset="0"/>
            </a:endParaRPr>
          </a:p>
          <a:p>
            <a:pPr defTabSz="356616">
              <a:buFont typeface="Arial" panose="020B0604020202020204" pitchFamily="34" charset="0"/>
              <a:buChar char="•"/>
            </a:pPr>
            <a:r>
              <a:rPr lang="en-US" kern="1200" dirty="0">
                <a:solidFill>
                  <a:schemeClr val="tx1"/>
                </a:solidFill>
                <a:latin typeface="Rockwell" panose="02060603020205020403" pitchFamily="18" charset="0"/>
              </a:rPr>
              <a:t>Term</a:t>
            </a:r>
          </a:p>
          <a:p>
            <a:pPr defTabSz="356616">
              <a:buFont typeface="Arial" panose="020B0604020202020204" pitchFamily="34" charset="0"/>
              <a:buChar char="•"/>
            </a:pPr>
            <a:r>
              <a:rPr lang="en-US" kern="1200" dirty="0">
                <a:solidFill>
                  <a:schemeClr val="tx1"/>
                </a:solidFill>
                <a:latin typeface="Rockwell" panose="02060603020205020403" pitchFamily="18" charset="0"/>
              </a:rPr>
              <a:t>CRN of the course</a:t>
            </a:r>
          </a:p>
          <a:p>
            <a:pPr defTabSz="356616">
              <a:buFont typeface="Arial" panose="020B0604020202020204" pitchFamily="34" charset="0"/>
              <a:buChar char="•"/>
            </a:pPr>
            <a:r>
              <a:rPr lang="en-US" kern="1200" dirty="0">
                <a:solidFill>
                  <a:schemeClr val="tx1"/>
                </a:solidFill>
                <a:latin typeface="Rockwell" panose="02060603020205020403" pitchFamily="18" charset="0"/>
              </a:rPr>
              <a:t>Number of required seats</a:t>
            </a:r>
          </a:p>
          <a:p>
            <a:pPr defTabSz="356616">
              <a:buFont typeface="Arial" panose="020B0604020202020204" pitchFamily="34" charset="0"/>
              <a:buChar char="•"/>
            </a:pPr>
            <a:r>
              <a:rPr lang="en-US" kern="1200" dirty="0">
                <a:solidFill>
                  <a:schemeClr val="tx1"/>
                </a:solidFill>
                <a:latin typeface="Rockwell" panose="02060603020205020403" pitchFamily="18" charset="0"/>
              </a:rPr>
              <a:t>Any location or room feature preferences</a:t>
            </a:r>
          </a:p>
          <a:p>
            <a:pPr defTabSz="356616"/>
            <a:endParaRPr lang="en-US" kern="1200" dirty="0">
              <a:solidFill>
                <a:schemeClr val="tx1"/>
              </a:solidFill>
              <a:latin typeface="Rockwell" panose="02060603020205020403" pitchFamily="18" charset="0"/>
            </a:endParaRPr>
          </a:p>
          <a:p>
            <a:pPr defTabSz="356616"/>
            <a:r>
              <a:rPr lang="en-US" kern="1200" dirty="0">
                <a:solidFill>
                  <a:schemeClr val="tx1"/>
                </a:solidFill>
                <a:latin typeface="Rockwell" panose="02060603020205020403" pitchFamily="18" charset="0"/>
              </a:rPr>
              <a:t>Evening tests are scheduled in 25Live as Academic Test events.  The Registrar’s Office will send a work request to FMD to open and close the building and rooms.  </a:t>
            </a:r>
            <a:endParaRPr lang="en-US" dirty="0">
              <a:latin typeface="Rockwell" panose="02060603020205020403" pitchFamily="18" charset="0"/>
            </a:endParaRPr>
          </a:p>
        </p:txBody>
      </p:sp>
    </p:spTree>
    <p:extLst>
      <p:ext uri="{BB962C8B-B14F-4D97-AF65-F5344CB8AC3E}">
        <p14:creationId xmlns:p14="http://schemas.microsoft.com/office/powerpoint/2010/main" val="886310444"/>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8" name="Group 87">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89" name="Rectangle 88">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1" name="Rectangle 90">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a:extLst>
              <a:ext uri="{FF2B5EF4-FFF2-40B4-BE49-F238E27FC236}">
                <a16:creationId xmlns:a16="http://schemas.microsoft.com/office/drawing/2014/main" id="{7ABB97FF-07F5-3094-F25D-7725BF7278DB}"/>
              </a:ext>
            </a:extLst>
          </p:cNvPr>
          <p:cNvPicPr>
            <a:picLocks noChangeAspect="1"/>
          </p:cNvPicPr>
          <p:nvPr/>
        </p:nvPicPr>
        <p:blipFill>
          <a:blip r:embed="rId5"/>
          <a:stretch>
            <a:fillRect/>
          </a:stretch>
        </p:blipFill>
        <p:spPr>
          <a:xfrm>
            <a:off x="2583935" y="321012"/>
            <a:ext cx="6553399" cy="4980583"/>
          </a:xfrm>
          <a:prstGeom prst="rect">
            <a:avLst/>
          </a:prstGeom>
          <a:ln w="57150" cmpd="thinThick">
            <a:solidFill>
              <a:schemeClr val="bg1">
                <a:lumMod val="50000"/>
              </a:schemeClr>
            </a:solidFill>
            <a:miter lim="800000"/>
          </a:ln>
        </p:spPr>
      </p:pic>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10" name="Content Placeholder 9">
            <a:extLst>
              <a:ext uri="{FF2B5EF4-FFF2-40B4-BE49-F238E27FC236}">
                <a16:creationId xmlns:a16="http://schemas.microsoft.com/office/drawing/2014/main" id="{A52D828A-C963-0467-081D-D08B80EC4C12}"/>
              </a:ext>
            </a:extLst>
          </p:cNvPr>
          <p:cNvSpPr>
            <a:spLocks/>
          </p:cNvSpPr>
          <p:nvPr/>
        </p:nvSpPr>
        <p:spPr>
          <a:xfrm>
            <a:off x="5046132" y="685800"/>
            <a:ext cx="6034375" cy="4688785"/>
          </a:xfrm>
          <a:prstGeom prst="rect">
            <a:avLst/>
          </a:prstGeom>
        </p:spPr>
        <p:txBody>
          <a:bodyPr/>
          <a:lstStyle/>
          <a:p>
            <a:endParaRPr lang="en-US" dirty="0"/>
          </a:p>
        </p:txBody>
      </p:sp>
      <p:sp>
        <p:nvSpPr>
          <p:cNvPr id="5" name="TextBox 4">
            <a:extLst>
              <a:ext uri="{FF2B5EF4-FFF2-40B4-BE49-F238E27FC236}">
                <a16:creationId xmlns:a16="http://schemas.microsoft.com/office/drawing/2014/main" id="{DD47D65A-252D-7932-B106-CBDD1C29D451}"/>
              </a:ext>
            </a:extLst>
          </p:cNvPr>
          <p:cNvSpPr txBox="1"/>
          <p:nvPr/>
        </p:nvSpPr>
        <p:spPr>
          <a:xfrm>
            <a:off x="1477988" y="1165135"/>
            <a:ext cx="2604357" cy="2271737"/>
          </a:xfrm>
          <a:prstGeom prst="rect">
            <a:avLst/>
          </a:prstGeom>
        </p:spPr>
        <p:txBody>
          <a:bodyPr vert="horz" lIns="91440" tIns="45720" rIns="91440" bIns="45720" rtlCol="0" anchor="b">
            <a:normAutofit/>
          </a:bodyPr>
          <a:lstStyle/>
          <a:p>
            <a:pPr algn="r" defTabSz="713232">
              <a:lnSpc>
                <a:spcPct val="90000"/>
              </a:lnSpc>
              <a:spcBef>
                <a:spcPct val="0"/>
              </a:spcBef>
            </a:pPr>
            <a:endParaRPr lang="en-US" sz="2418" kern="1200" cap="all">
              <a:solidFill>
                <a:schemeClr val="accent1"/>
              </a:solidFill>
              <a:latin typeface="+mj-lt"/>
              <a:ea typeface="+mj-ea"/>
              <a:cs typeface="+mj-cs"/>
            </a:endParaRPr>
          </a:p>
          <a:p>
            <a:pPr marL="356616" algn="r" defTabSz="713232">
              <a:lnSpc>
                <a:spcPct val="90000"/>
              </a:lnSpc>
              <a:spcBef>
                <a:spcPct val="0"/>
              </a:spcBef>
              <a:spcAft>
                <a:spcPts val="624"/>
              </a:spcAft>
            </a:pPr>
            <a:r>
              <a:rPr lang="en-US" sz="2418" kern="1200" cap="all">
                <a:solidFill>
                  <a:schemeClr val="accent1"/>
                </a:solidFill>
                <a:latin typeface="+mj-lt"/>
                <a:ea typeface="+mj-ea"/>
                <a:cs typeface="+mj-cs"/>
              </a:rPr>
              <a:t> </a:t>
            </a:r>
          </a:p>
          <a:p>
            <a:pPr algn="r" defTabSz="713232">
              <a:lnSpc>
                <a:spcPct val="90000"/>
              </a:lnSpc>
              <a:spcBef>
                <a:spcPct val="0"/>
              </a:spcBef>
            </a:pPr>
            <a:endParaRPr lang="en-US" sz="2418" kern="1200" cap="all">
              <a:solidFill>
                <a:schemeClr val="accent1"/>
              </a:solidFill>
              <a:latin typeface="+mj-lt"/>
              <a:ea typeface="+mj-ea"/>
              <a:cs typeface="+mj-cs"/>
            </a:endParaRPr>
          </a:p>
          <a:p>
            <a:pPr algn="r" defTabSz="713232">
              <a:lnSpc>
                <a:spcPct val="90000"/>
              </a:lnSpc>
              <a:spcBef>
                <a:spcPct val="0"/>
              </a:spcBef>
            </a:pPr>
            <a:endParaRPr lang="en-US" sz="2418" kern="1200" cap="all">
              <a:solidFill>
                <a:schemeClr val="accent1"/>
              </a:solidFill>
              <a:latin typeface="+mj-lt"/>
              <a:ea typeface="+mj-ea"/>
              <a:cs typeface="+mj-cs"/>
            </a:endParaRPr>
          </a:p>
          <a:p>
            <a:pPr algn="r" defTabSz="914400">
              <a:lnSpc>
                <a:spcPct val="90000"/>
              </a:lnSpc>
              <a:spcBef>
                <a:spcPct val="0"/>
              </a:spcBef>
            </a:pPr>
            <a:endParaRPr lang="en-US" sz="3100" cap="all" dirty="0">
              <a:solidFill>
                <a:schemeClr val="accent1"/>
              </a:solidFill>
              <a:latin typeface="+mj-lt"/>
              <a:ea typeface="+mj-ea"/>
              <a:cs typeface="+mj-cs"/>
            </a:endParaRPr>
          </a:p>
        </p:txBody>
      </p:sp>
      <p:sp>
        <p:nvSpPr>
          <p:cNvPr id="2" name="TextBox 1">
            <a:extLst>
              <a:ext uri="{FF2B5EF4-FFF2-40B4-BE49-F238E27FC236}">
                <a16:creationId xmlns:a16="http://schemas.microsoft.com/office/drawing/2014/main" id="{A832F402-6265-6470-A537-C672BA86A2E0}"/>
              </a:ext>
            </a:extLst>
          </p:cNvPr>
          <p:cNvSpPr txBox="1"/>
          <p:nvPr/>
        </p:nvSpPr>
        <p:spPr>
          <a:xfrm>
            <a:off x="444106" y="304800"/>
            <a:ext cx="10941070" cy="525669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04330328"/>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444103" y="4630089"/>
            <a:ext cx="10973078" cy="967405"/>
          </a:xfrm>
          <a:prstGeom prst="rect">
            <a:avLst/>
          </a:prstGeom>
          <a:solidFill>
            <a:srgbClr val="FF0000"/>
          </a:solidFill>
        </p:spPr>
        <p:txBody>
          <a:bodyPr/>
          <a:lstStyle/>
          <a:p>
            <a:r>
              <a:rPr lang="en-US" b="1" dirty="0">
                <a:solidFill>
                  <a:schemeClr val="bg1"/>
                </a:solidFill>
                <a:latin typeface="Rockwell" panose="02060603020205020403" pitchFamily="18" charset="0"/>
              </a:rPr>
              <a:t>If a classroom is not required for a final exam, please enter NOFR for the Meeting Type field in Banner.  For example, multiple meeting pattern courses do not need a final exam room assignment during both periods.  NOFR indicates no final exam classroom is required.</a:t>
            </a:r>
          </a:p>
        </p:txBody>
      </p:sp>
      <p:sp>
        <p:nvSpPr>
          <p:cNvPr id="5" name="TextBox 4">
            <a:extLst>
              <a:ext uri="{FF2B5EF4-FFF2-40B4-BE49-F238E27FC236}">
                <a16:creationId xmlns:a16="http://schemas.microsoft.com/office/drawing/2014/main" id="{DD47D65A-252D-7932-B106-CBDD1C29D451}"/>
              </a:ext>
            </a:extLst>
          </p:cNvPr>
          <p:cNvSpPr txBox="1"/>
          <p:nvPr/>
        </p:nvSpPr>
        <p:spPr>
          <a:xfrm>
            <a:off x="212047" y="213919"/>
            <a:ext cx="11384596" cy="1477328"/>
          </a:xfrm>
          <a:prstGeom prst="rect">
            <a:avLst/>
          </a:prstGeom>
          <a:noFill/>
        </p:spPr>
        <p:txBody>
          <a:bodyPr wrap="square" rtlCol="0">
            <a:spAutoFit/>
          </a:bodyPr>
          <a:lstStyle/>
          <a:p>
            <a:pPr algn="ctr"/>
            <a:endParaRPr lang="en-US" dirty="0"/>
          </a:p>
          <a:p>
            <a:pPr algn="ctr"/>
            <a:r>
              <a:rPr lang="en-US" sz="3600" dirty="0">
                <a:latin typeface="Rockwell" panose="02060603020205020403" pitchFamily="18" charset="0"/>
              </a:rPr>
              <a:t>Final and Mass Exam Classroom Scheduling</a:t>
            </a:r>
          </a:p>
          <a:p>
            <a:endParaRPr lang="en-US" dirty="0"/>
          </a:p>
          <a:p>
            <a:endParaRPr lang="en-US" dirty="0"/>
          </a:p>
        </p:txBody>
      </p:sp>
      <p:sp>
        <p:nvSpPr>
          <p:cNvPr id="2" name="TextBox 1">
            <a:extLst>
              <a:ext uri="{FF2B5EF4-FFF2-40B4-BE49-F238E27FC236}">
                <a16:creationId xmlns:a16="http://schemas.microsoft.com/office/drawing/2014/main" id="{04E0EC27-5411-89F0-B607-8719E3A2BD55}"/>
              </a:ext>
            </a:extLst>
          </p:cNvPr>
          <p:cNvSpPr txBox="1"/>
          <p:nvPr/>
        </p:nvSpPr>
        <p:spPr>
          <a:xfrm>
            <a:off x="444105" y="1076770"/>
            <a:ext cx="11152537" cy="800219"/>
          </a:xfrm>
          <a:prstGeom prst="rect">
            <a:avLst/>
          </a:prstGeom>
          <a:noFill/>
        </p:spPr>
        <p:txBody>
          <a:bodyPr wrap="square" rtlCol="0">
            <a:spAutoFit/>
          </a:bodyPr>
          <a:lstStyle/>
          <a:p>
            <a:pPr algn="ctr"/>
            <a:r>
              <a:rPr lang="en-US" sz="2800" dirty="0">
                <a:solidFill>
                  <a:srgbClr val="FF0909"/>
                </a:solidFill>
                <a:latin typeface="Rockwell" panose="02060603020205020403" pitchFamily="18" charset="0"/>
                <a:hlinkClick r:id="rId4">
                  <a:extLst>
                    <a:ext uri="{A12FA001-AC4F-418D-AE19-62706E023703}">
                      <ahyp:hlinkClr xmlns:ahyp="http://schemas.microsoft.com/office/drawing/2018/hyperlinkcolor" val="tx"/>
                    </a:ext>
                  </a:extLst>
                </a:hlinkClick>
              </a:rPr>
              <a:t>Final Exam Calendar, Policies, and Procedures</a:t>
            </a:r>
            <a:endParaRPr lang="en-US" sz="2800" dirty="0">
              <a:solidFill>
                <a:srgbClr val="FF0909"/>
              </a:solidFill>
              <a:latin typeface="Rockwell" panose="02060603020205020403" pitchFamily="18" charset="0"/>
            </a:endParaRPr>
          </a:p>
          <a:p>
            <a:endParaRPr lang="en-US" dirty="0"/>
          </a:p>
        </p:txBody>
      </p:sp>
      <p:sp>
        <p:nvSpPr>
          <p:cNvPr id="8" name="TextBox 7">
            <a:extLst>
              <a:ext uri="{FF2B5EF4-FFF2-40B4-BE49-F238E27FC236}">
                <a16:creationId xmlns:a16="http://schemas.microsoft.com/office/drawing/2014/main" id="{637760DF-0080-C1CC-B117-88EC210BDA4B}"/>
              </a:ext>
            </a:extLst>
          </p:cNvPr>
          <p:cNvSpPr txBox="1"/>
          <p:nvPr/>
        </p:nvSpPr>
        <p:spPr>
          <a:xfrm>
            <a:off x="444104" y="1675435"/>
            <a:ext cx="10973077" cy="2954655"/>
          </a:xfrm>
          <a:prstGeom prst="rect">
            <a:avLst/>
          </a:prstGeom>
          <a:solidFill>
            <a:schemeClr val="bg1"/>
          </a:solidFill>
          <a:ln>
            <a:solidFill>
              <a:srgbClr val="FF0909"/>
            </a:solidFill>
          </a:ln>
        </p:spPr>
        <p:txBody>
          <a:bodyPr wrap="square" rtlCol="0">
            <a:spAutoFit/>
          </a:bodyPr>
          <a:lstStyle/>
          <a:p>
            <a:r>
              <a:rPr lang="en-US" sz="1600" b="1" u="sng" dirty="0">
                <a:latin typeface="Rockwell" panose="02060603020205020403" pitchFamily="18" charset="0"/>
              </a:rPr>
              <a:t>When are final exam room assignments scheduled?</a:t>
            </a:r>
          </a:p>
          <a:p>
            <a:r>
              <a:rPr lang="en-US" sz="1600" dirty="0">
                <a:latin typeface="Rockwell" panose="02060603020205020403" pitchFamily="18" charset="0"/>
              </a:rPr>
              <a:t>The Registrar’s Office makes final exam room assignments. The assignments are published one month before the first day of final exams. Once the process is complete, an email notification will be sent to the class schedulers' listserv.</a:t>
            </a:r>
          </a:p>
          <a:p>
            <a:endParaRPr lang="en-US" sz="1600" dirty="0">
              <a:latin typeface="Rockwell" panose="02060603020205020403" pitchFamily="18" charset="0"/>
            </a:endParaRPr>
          </a:p>
          <a:p>
            <a:r>
              <a:rPr lang="en-US" sz="1600" b="1" u="sng" dirty="0">
                <a:latin typeface="Rockwell" panose="02060603020205020403" pitchFamily="18" charset="0"/>
              </a:rPr>
              <a:t>How do I request a specific room for my final exam?</a:t>
            </a:r>
          </a:p>
          <a:p>
            <a:r>
              <a:rPr lang="en-US" sz="1600" dirty="0">
                <a:latin typeface="Rockwell" panose="02060603020205020403" pitchFamily="18" charset="0"/>
              </a:rPr>
              <a:t>To request a specific room for your final exam, please email </a:t>
            </a:r>
            <a:r>
              <a:rPr lang="en-US" sz="1600" dirty="0">
                <a:latin typeface="Rockwell" panose="02060603020205020403" pitchFamily="18" charset="0"/>
                <a:hlinkClick r:id="rId5"/>
              </a:rPr>
              <a:t>classrooms@uga.edu</a:t>
            </a:r>
            <a:r>
              <a:rPr lang="en-US" sz="1600" dirty="0">
                <a:latin typeface="Rockwell" panose="02060603020205020403" pitchFamily="18" charset="0"/>
              </a:rPr>
              <a:t> after the room assignments have been published.</a:t>
            </a:r>
          </a:p>
          <a:p>
            <a:endParaRPr lang="en-US" sz="1600" dirty="0">
              <a:latin typeface="Rockwell" panose="02060603020205020403" pitchFamily="18" charset="0"/>
            </a:endParaRPr>
          </a:p>
          <a:p>
            <a:r>
              <a:rPr lang="en-US" sz="1600" dirty="0">
                <a:latin typeface="Rockwell" panose="02060603020205020403" pitchFamily="18" charset="0"/>
              </a:rPr>
              <a:t>25Live will schedule final exams in non-centrally coordinated spaces if the regular course meeting is in the room.</a:t>
            </a:r>
          </a:p>
          <a:p>
            <a:endParaRPr lang="en-US" sz="1400" dirty="0">
              <a:latin typeface="Rockwell" panose="02060603020205020403" pitchFamily="18" charset="0"/>
            </a:endParaRPr>
          </a:p>
          <a:p>
            <a:endParaRPr lang="en-US" sz="1200" dirty="0">
              <a:latin typeface="Rockwell" panose="02060603020205020403" pitchFamily="18" charset="0"/>
            </a:endParaRPr>
          </a:p>
        </p:txBody>
      </p:sp>
    </p:spTree>
    <p:extLst>
      <p:ext uri="{BB962C8B-B14F-4D97-AF65-F5344CB8AC3E}">
        <p14:creationId xmlns:p14="http://schemas.microsoft.com/office/powerpoint/2010/main" val="11205178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046132" y="685800"/>
            <a:ext cx="6034375" cy="4688785"/>
          </a:xfrm>
          <a:prstGeom prst="rect">
            <a:avLst/>
          </a:prstGeom>
        </p:spPr>
        <p:txBody>
          <a:bodyPr/>
          <a:lstStyle/>
          <a:p>
            <a:pPr algn="ctr"/>
            <a:endParaRPr lang="en-US" sz="3600" dirty="0">
              <a:ln>
                <a:solidFill>
                  <a:schemeClr val="tx1"/>
                </a:solidFill>
              </a:ln>
              <a:solidFill>
                <a:srgbClr val="FF0000"/>
              </a:solidFill>
              <a:effectLst/>
            </a:endParaRP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sp>
        <p:nvSpPr>
          <p:cNvPr id="5" name="TextBox 4">
            <a:extLst>
              <a:ext uri="{FF2B5EF4-FFF2-40B4-BE49-F238E27FC236}">
                <a16:creationId xmlns:a16="http://schemas.microsoft.com/office/drawing/2014/main" id="{DD47D65A-252D-7932-B106-CBDD1C29D451}"/>
              </a:ext>
            </a:extLst>
          </p:cNvPr>
          <p:cNvSpPr txBox="1"/>
          <p:nvPr/>
        </p:nvSpPr>
        <p:spPr>
          <a:xfrm>
            <a:off x="212047" y="213919"/>
            <a:ext cx="11384596" cy="1477328"/>
          </a:xfrm>
          <a:prstGeom prst="rect">
            <a:avLst/>
          </a:prstGeom>
          <a:noFill/>
        </p:spPr>
        <p:txBody>
          <a:bodyPr wrap="square" rtlCol="0">
            <a:spAutoFit/>
          </a:bodyPr>
          <a:lstStyle/>
          <a:p>
            <a:pPr algn="ctr"/>
            <a:endParaRPr lang="en-US" dirty="0"/>
          </a:p>
          <a:p>
            <a:pPr algn="ctr"/>
            <a:r>
              <a:rPr lang="en-US" sz="3600" dirty="0">
                <a:latin typeface="Rockwell" panose="02060603020205020403" pitchFamily="18" charset="0"/>
              </a:rPr>
              <a:t>Final and Mass Exam Classroom Scheduling</a:t>
            </a:r>
          </a:p>
          <a:p>
            <a:endParaRPr lang="en-US" dirty="0"/>
          </a:p>
          <a:p>
            <a:endParaRPr lang="en-US" dirty="0"/>
          </a:p>
        </p:txBody>
      </p:sp>
      <p:sp>
        <p:nvSpPr>
          <p:cNvPr id="2" name="TextBox 1">
            <a:extLst>
              <a:ext uri="{FF2B5EF4-FFF2-40B4-BE49-F238E27FC236}">
                <a16:creationId xmlns:a16="http://schemas.microsoft.com/office/drawing/2014/main" id="{04E0EC27-5411-89F0-B607-8719E3A2BD55}"/>
              </a:ext>
            </a:extLst>
          </p:cNvPr>
          <p:cNvSpPr txBox="1"/>
          <p:nvPr/>
        </p:nvSpPr>
        <p:spPr>
          <a:xfrm>
            <a:off x="444105" y="1076770"/>
            <a:ext cx="11152537" cy="800219"/>
          </a:xfrm>
          <a:prstGeom prst="rect">
            <a:avLst/>
          </a:prstGeom>
          <a:noFill/>
        </p:spPr>
        <p:txBody>
          <a:bodyPr wrap="square" rtlCol="0">
            <a:spAutoFit/>
          </a:bodyPr>
          <a:lstStyle/>
          <a:p>
            <a:pPr algn="ctr"/>
            <a:r>
              <a:rPr lang="en-US" sz="2800" dirty="0">
                <a:solidFill>
                  <a:srgbClr val="FF0909"/>
                </a:solidFill>
                <a:latin typeface="Rockwell" panose="02060603020205020403" pitchFamily="18" charset="0"/>
                <a:hlinkClick r:id="rId4">
                  <a:extLst>
                    <a:ext uri="{A12FA001-AC4F-418D-AE19-62706E023703}">
                      <ahyp:hlinkClr xmlns:ahyp="http://schemas.microsoft.com/office/drawing/2018/hyperlinkcolor" val="tx"/>
                    </a:ext>
                  </a:extLst>
                </a:hlinkClick>
              </a:rPr>
              <a:t>Final Exam Calendar, Policies, and Procedures</a:t>
            </a:r>
            <a:endParaRPr lang="en-US" sz="2800" dirty="0">
              <a:solidFill>
                <a:srgbClr val="FF0909"/>
              </a:solidFill>
              <a:latin typeface="Rockwell" panose="02060603020205020403" pitchFamily="18" charset="0"/>
            </a:endParaRPr>
          </a:p>
          <a:p>
            <a:endParaRPr lang="en-US" dirty="0"/>
          </a:p>
        </p:txBody>
      </p:sp>
      <p:sp>
        <p:nvSpPr>
          <p:cNvPr id="9" name="TextBox 8">
            <a:extLst>
              <a:ext uri="{FF2B5EF4-FFF2-40B4-BE49-F238E27FC236}">
                <a16:creationId xmlns:a16="http://schemas.microsoft.com/office/drawing/2014/main" id="{3F6DBB98-CF7E-EB6A-B7F5-D4F3731CFE7D}"/>
              </a:ext>
            </a:extLst>
          </p:cNvPr>
          <p:cNvSpPr txBox="1"/>
          <p:nvPr/>
        </p:nvSpPr>
        <p:spPr>
          <a:xfrm>
            <a:off x="444105" y="1677408"/>
            <a:ext cx="10970095" cy="3416320"/>
          </a:xfrm>
          <a:prstGeom prst="rect">
            <a:avLst/>
          </a:prstGeom>
          <a:solidFill>
            <a:schemeClr val="bg1"/>
          </a:solidFill>
          <a:ln>
            <a:solidFill>
              <a:srgbClr val="FF0909"/>
            </a:solidFill>
          </a:ln>
        </p:spPr>
        <p:txBody>
          <a:bodyPr wrap="square" rtlCol="0">
            <a:spAutoFit/>
          </a:bodyPr>
          <a:lstStyle/>
          <a:p>
            <a:r>
              <a:rPr lang="en-US" b="1" u="sng" dirty="0">
                <a:latin typeface="Rockwell" panose="02060603020205020403" pitchFamily="18" charset="0"/>
              </a:rPr>
              <a:t>How are mass final exams scheduled</a:t>
            </a:r>
            <a:r>
              <a:rPr lang="en-US" b="1" dirty="0">
                <a:latin typeface="Rockwell" panose="02060603020205020403" pitchFamily="18" charset="0"/>
              </a:rPr>
              <a:t>?</a:t>
            </a:r>
          </a:p>
          <a:p>
            <a:r>
              <a:rPr lang="en-US" dirty="0">
                <a:latin typeface="Rockwell" panose="02060603020205020403" pitchFamily="18" charset="0"/>
              </a:rPr>
              <a:t>An email will be sent to the departments that have received prior approval to offer mass final exams requesting their preferred spaces.</a:t>
            </a:r>
          </a:p>
          <a:p>
            <a:endParaRPr lang="en-US" dirty="0">
              <a:latin typeface="Rockwell" panose="02060603020205020403" pitchFamily="18" charset="0"/>
            </a:endParaRPr>
          </a:p>
          <a:p>
            <a:r>
              <a:rPr lang="en-US" dirty="0">
                <a:latin typeface="Rockwell" panose="02060603020205020403" pitchFamily="18" charset="0"/>
              </a:rPr>
              <a:t>The Registrar’s Office will reserve those rooms and coordinated FMD to open/close the building and rooms.</a:t>
            </a:r>
          </a:p>
          <a:p>
            <a:endParaRPr lang="en-US" dirty="0">
              <a:latin typeface="Rockwell" panose="02060603020205020403" pitchFamily="18" charset="0"/>
            </a:endParaRPr>
          </a:p>
          <a:p>
            <a:r>
              <a:rPr lang="en-US" dirty="0">
                <a:latin typeface="Rockwell" panose="02060603020205020403" pitchFamily="18" charset="0"/>
              </a:rPr>
              <a:t>If a department receives permission to offer a mass final exam, ALL sections of the course must participate in the mass final.</a:t>
            </a:r>
          </a:p>
          <a:p>
            <a:endParaRPr lang="en-US" dirty="0">
              <a:latin typeface="Rockwell" panose="02060603020205020403" pitchFamily="18" charset="0"/>
            </a:endParaRPr>
          </a:p>
          <a:p>
            <a:r>
              <a:rPr lang="en-US" dirty="0">
                <a:latin typeface="Rockwell" panose="02060603020205020403" pitchFamily="18" charset="0"/>
              </a:rPr>
              <a:t>Enter NOFR in the Meeting Type field in Banner for these courses.</a:t>
            </a:r>
          </a:p>
          <a:p>
            <a:endParaRPr lang="en-US" dirty="0">
              <a:latin typeface="Rockwell" panose="02060603020205020403" pitchFamily="18" charset="0"/>
            </a:endParaRPr>
          </a:p>
        </p:txBody>
      </p:sp>
    </p:spTree>
    <p:extLst>
      <p:ext uri="{BB962C8B-B14F-4D97-AF65-F5344CB8AC3E}">
        <p14:creationId xmlns:p14="http://schemas.microsoft.com/office/powerpoint/2010/main" val="1376842687"/>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8D3D5FC-21CF-41DB-9957-AC4DACC7628C}"/>
              </a:ext>
            </a:extLst>
          </p:cNvPr>
          <p:cNvSpPr txBox="1"/>
          <p:nvPr/>
        </p:nvSpPr>
        <p:spPr>
          <a:xfrm>
            <a:off x="0" y="-85219"/>
            <a:ext cx="12192000" cy="707886"/>
          </a:xfrm>
          <a:prstGeom prst="rect">
            <a:avLst/>
          </a:prstGeom>
          <a:solidFill>
            <a:schemeClr val="bg1"/>
          </a:solidFill>
        </p:spPr>
        <p:txBody>
          <a:bodyPr wrap="square" rtlCol="0">
            <a:spAutoFit/>
          </a:bodyPr>
          <a:lstStyle/>
          <a:p>
            <a:pPr algn="ctr"/>
            <a:r>
              <a:rPr lang="en-US" sz="4000" b="1" u="sng" dirty="0">
                <a:solidFill>
                  <a:srgbClr val="FF0909"/>
                </a:solidFill>
                <a:latin typeface="Rockwell" panose="02060603020205020403" pitchFamily="18" charset="0"/>
                <a:hlinkClick r:id="rId3">
                  <a:extLst>
                    <a:ext uri="{A12FA001-AC4F-418D-AE19-62706E023703}">
                      <ahyp:hlinkClr xmlns:ahyp="http://schemas.microsoft.com/office/drawing/2018/hyperlinkcolor" val="tx"/>
                    </a:ext>
                  </a:extLst>
                </a:hlinkClick>
              </a:rPr>
              <a:t>Policy Library for Classroom Management</a:t>
            </a:r>
            <a:endParaRPr lang="en-US" sz="4000" b="1" u="sng" dirty="0">
              <a:solidFill>
                <a:srgbClr val="FF0909"/>
              </a:solidFill>
              <a:latin typeface="Rockwell" panose="02060603020205020403" pitchFamily="18" charset="0"/>
            </a:endParaRPr>
          </a:p>
        </p:txBody>
      </p:sp>
      <p:pic>
        <p:nvPicPr>
          <p:cNvPr id="19" name="Picture 18">
            <a:extLst>
              <a:ext uri="{FF2B5EF4-FFF2-40B4-BE49-F238E27FC236}">
                <a16:creationId xmlns:a16="http://schemas.microsoft.com/office/drawing/2014/main" id="{89FAC266-13C8-285B-926A-84F911C7E417}"/>
              </a:ext>
            </a:extLst>
          </p:cNvPr>
          <p:cNvPicPr>
            <a:picLocks noChangeAspect="1"/>
          </p:cNvPicPr>
          <p:nvPr/>
        </p:nvPicPr>
        <p:blipFill>
          <a:blip r:embed="rId4"/>
          <a:stretch>
            <a:fillRect/>
          </a:stretch>
        </p:blipFill>
        <p:spPr>
          <a:xfrm>
            <a:off x="484604" y="3429000"/>
            <a:ext cx="5498827" cy="2849201"/>
          </a:xfrm>
          <a:prstGeom prst="rect">
            <a:avLst/>
          </a:prstGeom>
        </p:spPr>
      </p:pic>
      <p:pic>
        <p:nvPicPr>
          <p:cNvPr id="9" name="Picture 8">
            <a:extLst>
              <a:ext uri="{FF2B5EF4-FFF2-40B4-BE49-F238E27FC236}">
                <a16:creationId xmlns:a16="http://schemas.microsoft.com/office/drawing/2014/main" id="{85EF6CCA-985E-3779-B8AF-CE9CB7C3E266}"/>
              </a:ext>
            </a:extLst>
          </p:cNvPr>
          <p:cNvPicPr>
            <a:picLocks noChangeAspect="1"/>
          </p:cNvPicPr>
          <p:nvPr/>
        </p:nvPicPr>
        <p:blipFill>
          <a:blip r:embed="rId5"/>
          <a:stretch>
            <a:fillRect/>
          </a:stretch>
        </p:blipFill>
        <p:spPr>
          <a:xfrm>
            <a:off x="440292" y="801628"/>
            <a:ext cx="5498827" cy="2452559"/>
          </a:xfrm>
          <a:prstGeom prst="rect">
            <a:avLst/>
          </a:prstGeom>
        </p:spPr>
      </p:pic>
      <p:pic>
        <p:nvPicPr>
          <p:cNvPr id="13" name="Picture 12">
            <a:extLst>
              <a:ext uri="{FF2B5EF4-FFF2-40B4-BE49-F238E27FC236}">
                <a16:creationId xmlns:a16="http://schemas.microsoft.com/office/drawing/2014/main" id="{0A2F47DB-4186-F190-7CE9-A9B01EBF4BCE}"/>
              </a:ext>
            </a:extLst>
          </p:cNvPr>
          <p:cNvPicPr>
            <a:picLocks noChangeAspect="1"/>
          </p:cNvPicPr>
          <p:nvPr/>
        </p:nvPicPr>
        <p:blipFill>
          <a:blip r:embed="rId6"/>
          <a:stretch>
            <a:fillRect/>
          </a:stretch>
        </p:blipFill>
        <p:spPr>
          <a:xfrm>
            <a:off x="6321137" y="801629"/>
            <a:ext cx="5498827" cy="2452558"/>
          </a:xfrm>
          <a:prstGeom prst="rect">
            <a:avLst/>
          </a:prstGeom>
        </p:spPr>
      </p:pic>
      <p:sp>
        <p:nvSpPr>
          <p:cNvPr id="14" name="TextBox 13">
            <a:extLst>
              <a:ext uri="{FF2B5EF4-FFF2-40B4-BE49-F238E27FC236}">
                <a16:creationId xmlns:a16="http://schemas.microsoft.com/office/drawing/2014/main" id="{47FF6F16-E5ED-EED5-028C-8E567D455F7D}"/>
              </a:ext>
            </a:extLst>
          </p:cNvPr>
          <p:cNvSpPr txBox="1"/>
          <p:nvPr/>
        </p:nvSpPr>
        <p:spPr>
          <a:xfrm>
            <a:off x="6096000" y="3567953"/>
            <a:ext cx="2823882" cy="1371600"/>
          </a:xfrm>
          <a:prstGeom prst="rect">
            <a:avLst/>
          </a:prstGeom>
          <a:no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9D7434F6-2432-FC88-3FE4-81ECFE74013A}"/>
              </a:ext>
            </a:extLst>
          </p:cNvPr>
          <p:cNvPicPr>
            <a:picLocks noChangeAspect="1"/>
          </p:cNvPicPr>
          <p:nvPr/>
        </p:nvPicPr>
        <p:blipFill>
          <a:blip r:embed="rId7"/>
          <a:stretch>
            <a:fillRect/>
          </a:stretch>
        </p:blipFill>
        <p:spPr>
          <a:xfrm>
            <a:off x="6321137" y="3429000"/>
            <a:ext cx="5498827" cy="2849201"/>
          </a:xfrm>
          <a:prstGeom prst="rect">
            <a:avLst/>
          </a:prstGeom>
        </p:spPr>
      </p:pic>
    </p:spTree>
    <p:extLst>
      <p:ext uri="{BB962C8B-B14F-4D97-AF65-F5344CB8AC3E}">
        <p14:creationId xmlns:p14="http://schemas.microsoft.com/office/powerpoint/2010/main" val="20239476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50" fill="hold"/>
                                        <p:tgtEl>
                                          <p:spTgt spid="13"/>
                                        </p:tgtEl>
                                        <p:attrNameLst>
                                          <p:attrName>ppt_x</p:attrName>
                                        </p:attrNameLst>
                                      </p:cBhvr>
                                      <p:tavLst>
                                        <p:tav tm="0">
                                          <p:val>
                                            <p:strVal val="#ppt_x"/>
                                          </p:val>
                                        </p:tav>
                                        <p:tav tm="100000">
                                          <p:val>
                                            <p:strVal val="#ppt_x"/>
                                          </p:val>
                                        </p:tav>
                                      </p:tavLst>
                                    </p:anim>
                                    <p:anim calcmode="lin" valueType="num">
                                      <p:cBhvr additive="base">
                                        <p:cTn id="14"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ppt_x"/>
                                          </p:val>
                                        </p:tav>
                                        <p:tav tm="100000">
                                          <p:val>
                                            <p:strVal val="#ppt_x"/>
                                          </p:val>
                                        </p:tav>
                                      </p:tavLst>
                                    </p:anim>
                                    <p:anim calcmode="lin" valueType="num">
                                      <p:cBhvr additive="base">
                                        <p:cTn id="20" dur="2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250" fill="hold"/>
                                        <p:tgtEl>
                                          <p:spTgt spid="16"/>
                                        </p:tgtEl>
                                        <p:attrNameLst>
                                          <p:attrName>ppt_x</p:attrName>
                                        </p:attrNameLst>
                                      </p:cBhvr>
                                      <p:tavLst>
                                        <p:tav tm="0">
                                          <p:val>
                                            <p:strVal val="#ppt_x"/>
                                          </p:val>
                                        </p:tav>
                                        <p:tav tm="100000">
                                          <p:val>
                                            <p:strVal val="#ppt_x"/>
                                          </p:val>
                                        </p:tav>
                                      </p:tavLst>
                                    </p:anim>
                                    <p:anim calcmode="lin" valueType="num">
                                      <p:cBhvr additive="base">
                                        <p:cTn id="26" dur="2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1C535D-8524-0609-614B-4730F04B6A64}"/>
              </a:ext>
            </a:extLst>
          </p:cNvPr>
          <p:cNvSpPr>
            <a:spLocks/>
          </p:cNvSpPr>
          <p:nvPr/>
        </p:nvSpPr>
        <p:spPr>
          <a:xfrm>
            <a:off x="5230026" y="316194"/>
            <a:ext cx="6113467" cy="4982199"/>
          </a:xfrm>
          <a:prstGeom prst="rect">
            <a:avLst/>
          </a:prstGeom>
        </p:spPr>
        <p:txBody>
          <a:bodyPr/>
          <a:lstStyle/>
          <a:p>
            <a:pPr algn="ctr"/>
            <a:r>
              <a:rPr lang="en-US" sz="3600" dirty="0">
                <a:ln>
                  <a:solidFill>
                    <a:schemeClr val="tx1"/>
                  </a:solidFill>
                </a:ln>
                <a:solidFill>
                  <a:srgbClr val="FF0000"/>
                </a:solidFill>
                <a:effectLst/>
              </a:rPr>
              <a:t>The Registrar’s Office Classroom Scheduling Team</a:t>
            </a:r>
          </a:p>
        </p:txBody>
      </p:sp>
      <p:sp>
        <p:nvSpPr>
          <p:cNvPr id="4" name="Text Placeholder 3">
            <a:extLst>
              <a:ext uri="{FF2B5EF4-FFF2-40B4-BE49-F238E27FC236}">
                <a16:creationId xmlns:a16="http://schemas.microsoft.com/office/drawing/2014/main" id="{38BCCFD2-1D83-BE1E-9EBB-C33D079048B9}"/>
              </a:ext>
            </a:extLst>
          </p:cNvPr>
          <p:cNvSpPr>
            <a:spLocks/>
          </p:cNvSpPr>
          <p:nvPr/>
        </p:nvSpPr>
        <p:spPr>
          <a:xfrm>
            <a:off x="551747" y="2816182"/>
            <a:ext cx="4126861" cy="2665533"/>
          </a:xfrm>
          <a:prstGeom prst="rect">
            <a:avLst/>
          </a:prstGeom>
        </p:spPr>
        <p:txBody>
          <a:bodyPr/>
          <a:lstStyle/>
          <a:p>
            <a:endParaRPr lang="en-US" dirty="0"/>
          </a:p>
        </p:txBody>
      </p:sp>
      <p:pic>
        <p:nvPicPr>
          <p:cNvPr id="7170" name="Picture 2" descr="In Ghostbusters (1984), the logo of the ...">
            <a:extLst>
              <a:ext uri="{FF2B5EF4-FFF2-40B4-BE49-F238E27FC236}">
                <a16:creationId xmlns:a16="http://schemas.microsoft.com/office/drawing/2014/main" id="{0E03A6B3-07A5-839B-2D4F-29530F876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225" y="550157"/>
            <a:ext cx="4522292" cy="452229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47D65A-252D-7932-B106-CBDD1C29D451}"/>
              </a:ext>
            </a:extLst>
          </p:cNvPr>
          <p:cNvSpPr txBox="1"/>
          <p:nvPr/>
        </p:nvSpPr>
        <p:spPr>
          <a:xfrm>
            <a:off x="5309118" y="1968759"/>
            <a:ext cx="6034375" cy="3693319"/>
          </a:xfrm>
          <a:prstGeom prst="rect">
            <a:avLst/>
          </a:prstGeom>
          <a:noFill/>
        </p:spPr>
        <p:txBody>
          <a:bodyPr wrap="square" rtlCol="0">
            <a:spAutoFit/>
          </a:bodyPr>
          <a:lstStyle/>
          <a:p>
            <a:pPr algn="ctr"/>
            <a:r>
              <a:rPr lang="en-US" dirty="0">
                <a:latin typeface="Congenial Black" panose="02000503040000020004" pitchFamily="2" charset="0"/>
              </a:rPr>
              <a:t>We are here to assist with classroom reservations for courses, course-related events, and final exam room assignments.  </a:t>
            </a:r>
          </a:p>
          <a:p>
            <a:pPr algn="ctr"/>
            <a:endParaRPr lang="en-US" dirty="0">
              <a:latin typeface="Congenial Black" panose="02000503040000020004" pitchFamily="2" charset="0"/>
            </a:endParaRPr>
          </a:p>
          <a:p>
            <a:pPr algn="ctr"/>
            <a:r>
              <a:rPr lang="en-US" dirty="0">
                <a:latin typeface="Congenial Black" panose="02000503040000020004" pitchFamily="2" charset="0"/>
              </a:rPr>
              <a:t>You can reach us at </a:t>
            </a:r>
            <a:r>
              <a:rPr lang="en-US" dirty="0">
                <a:latin typeface="Congenial Black" panose="02000503040000020004" pitchFamily="2" charset="0"/>
                <a:hlinkClick r:id="rId5"/>
              </a:rPr>
              <a:t>classrooms@uga.edu</a:t>
            </a:r>
            <a:endParaRPr lang="en-US" dirty="0">
              <a:latin typeface="Congenial Black" panose="02000503040000020004" pitchFamily="2" charset="0"/>
            </a:endParaRPr>
          </a:p>
          <a:p>
            <a:pPr algn="ctr"/>
            <a:endParaRPr lang="en-US" dirty="0"/>
          </a:p>
          <a:p>
            <a:pPr algn="ctr"/>
            <a:r>
              <a:rPr lang="en-US" dirty="0">
                <a:latin typeface="Congenial Black" panose="02000503040000020004" pitchFamily="2" charset="0"/>
                <a:cs typeface="Aharoni" panose="02010803020104030203" pitchFamily="2" charset="-79"/>
              </a:rPr>
              <a:t>Wendy Moore, Assistant Registrar</a:t>
            </a:r>
          </a:p>
          <a:p>
            <a:pPr algn="ctr"/>
            <a:endParaRPr lang="en-US" dirty="0">
              <a:latin typeface="Congenial Black" panose="02000503040000020004" pitchFamily="2" charset="0"/>
              <a:cs typeface="Aharoni" panose="02010803020104030203" pitchFamily="2" charset="-79"/>
            </a:endParaRPr>
          </a:p>
          <a:p>
            <a:pPr algn="ctr"/>
            <a:r>
              <a:rPr lang="en-US" dirty="0">
                <a:latin typeface="Congenial Black" panose="02000503040000020004" pitchFamily="2" charset="0"/>
                <a:cs typeface="Aharoni" panose="02010803020104030203" pitchFamily="2" charset="-79"/>
              </a:rPr>
              <a:t>Lesia Woodall, Coordinator for Academic Classroom Reservations</a:t>
            </a:r>
          </a:p>
          <a:p>
            <a:endParaRPr lang="en-US" dirty="0"/>
          </a:p>
          <a:p>
            <a:endParaRPr lang="en-US" dirty="0"/>
          </a:p>
          <a:p>
            <a:endParaRPr lang="en-US" dirty="0"/>
          </a:p>
        </p:txBody>
      </p:sp>
    </p:spTree>
    <p:extLst>
      <p:ext uri="{BB962C8B-B14F-4D97-AF65-F5344CB8AC3E}">
        <p14:creationId xmlns:p14="http://schemas.microsoft.com/office/powerpoint/2010/main" val="334867565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BADCE-C6C0-460D-B3BD-FB5408CBABA4}"/>
              </a:ext>
            </a:extLst>
          </p:cNvPr>
          <p:cNvSpPr>
            <a:spLocks noGrp="1"/>
          </p:cNvSpPr>
          <p:nvPr>
            <p:ph type="ctrTitle"/>
          </p:nvPr>
        </p:nvSpPr>
        <p:spPr>
          <a:xfrm rot="21420000">
            <a:off x="561903" y="641857"/>
            <a:ext cx="5953373" cy="3278684"/>
          </a:xfrm>
        </p:spPr>
        <p:txBody>
          <a:bodyPr>
            <a:normAutofit/>
          </a:bodyPr>
          <a:lstStyle/>
          <a:p>
            <a:pPr algn="ctr"/>
            <a:r>
              <a:rPr lang="en-US" dirty="0">
                <a:solidFill>
                  <a:schemeClr val="tx1"/>
                </a:solidFill>
              </a:rPr>
              <a:t>What is </a:t>
            </a:r>
            <a:r>
              <a:rPr lang="en-US" dirty="0"/>
              <a:t>25Live?</a:t>
            </a:r>
          </a:p>
        </p:txBody>
      </p:sp>
      <p:pic>
        <p:nvPicPr>
          <p:cNvPr id="3" name="Picture 4" descr="Thinking Man Stock Illustrations – 73,429 Thinking Man Stock ...">
            <a:extLst>
              <a:ext uri="{FF2B5EF4-FFF2-40B4-BE49-F238E27FC236}">
                <a16:creationId xmlns:a16="http://schemas.microsoft.com/office/drawing/2014/main" id="{86E47AD8-BF65-8D96-8A43-9FA46B4D9329}"/>
              </a:ext>
            </a:extLst>
          </p:cNvPr>
          <p:cNvPicPr>
            <a:picLocks noChangeAspect="1" noChangeArrowheads="1"/>
          </p:cNvPicPr>
          <p:nvPr/>
        </p:nvPicPr>
        <p:blipFill>
          <a:blip r:embed="rId4">
            <a:alphaModFix amt="73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bwMode="auto">
          <a:xfrm rot="21420000">
            <a:off x="6868971" y="579464"/>
            <a:ext cx="3587035" cy="34030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5823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5CBF-4FA1-634D-D314-2E06AA0966A7}"/>
              </a:ext>
            </a:extLst>
          </p:cNvPr>
          <p:cNvSpPr>
            <a:spLocks noGrp="1"/>
          </p:cNvSpPr>
          <p:nvPr>
            <p:ph type="title"/>
          </p:nvPr>
        </p:nvSpPr>
        <p:spPr>
          <a:xfrm>
            <a:off x="574170" y="2385826"/>
            <a:ext cx="10396882" cy="782356"/>
          </a:xfrm>
        </p:spPr>
        <p:txBody>
          <a:bodyPr>
            <a:noAutofit/>
          </a:bodyPr>
          <a:lstStyle/>
          <a:p>
            <a:r>
              <a:rPr lang="en-US" dirty="0">
                <a:latin typeface="Rockwell" panose="02060603020205020403" pitchFamily="18" charset="0"/>
              </a:rPr>
              <a:t>How can I use 25live?</a:t>
            </a:r>
          </a:p>
        </p:txBody>
      </p:sp>
      <p:sp>
        <p:nvSpPr>
          <p:cNvPr id="7" name="Picture Placeholder 6">
            <a:extLst>
              <a:ext uri="{FF2B5EF4-FFF2-40B4-BE49-F238E27FC236}">
                <a16:creationId xmlns:a16="http://schemas.microsoft.com/office/drawing/2014/main" id="{4E494B53-FB52-B73A-AF95-9A504C54F7FA}"/>
              </a:ext>
            </a:extLst>
          </p:cNvPr>
          <p:cNvSpPr>
            <a:spLocks noGrp="1"/>
          </p:cNvSpPr>
          <p:nvPr>
            <p:ph type="pic" idx="15"/>
          </p:nvPr>
        </p:nvSpPr>
        <p:spPr>
          <a:xfrm>
            <a:off x="3120852" y="4722084"/>
            <a:ext cx="2651760" cy="782355"/>
          </a:xfrm>
        </p:spPr>
        <p:txBody>
          <a:bodyPr>
            <a:normAutofit fontScale="92500" lnSpcReduction="20000"/>
          </a:bodyPr>
          <a:lstStyle/>
          <a:p>
            <a:r>
              <a:rPr lang="en-US" dirty="0"/>
              <a:t>View the seating, technology, and images of any centrally schedulable classroom</a:t>
            </a:r>
          </a:p>
          <a:p>
            <a:endParaRPr lang="en-US" dirty="0"/>
          </a:p>
        </p:txBody>
      </p:sp>
      <p:sp>
        <p:nvSpPr>
          <p:cNvPr id="14" name="Picture Placeholder 3">
            <a:extLst>
              <a:ext uri="{FF2B5EF4-FFF2-40B4-BE49-F238E27FC236}">
                <a16:creationId xmlns:a16="http://schemas.microsoft.com/office/drawing/2014/main" id="{B257021A-21F0-D5A9-A7C5-2EF4ED903D92}"/>
              </a:ext>
            </a:extLst>
          </p:cNvPr>
          <p:cNvSpPr txBox="1">
            <a:spLocks/>
          </p:cNvSpPr>
          <p:nvPr/>
        </p:nvSpPr>
        <p:spPr>
          <a:xfrm>
            <a:off x="301217" y="4703390"/>
            <a:ext cx="2651760" cy="782356"/>
          </a:xfrm>
          <a:prstGeom prst="roundRect">
            <a:avLst>
              <a:gd name="adj" fmla="val 0"/>
            </a:avLst>
          </a:prstGeom>
          <a:ln w="57150" cmpd="thinThick">
            <a:solidFill>
              <a:schemeClr val="bg1">
                <a:lumMod val="50000"/>
              </a:schemeClr>
            </a:solidFill>
            <a:miter lim="800000"/>
          </a:ln>
        </p:spPr>
        <p:txBody>
          <a:bodyPr vert="horz" lIns="91440" tIns="45720" rIns="91440" bIns="45720" rtlCol="0" anchor="ctr" anchorCtr="1">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nSpc>
                <a:spcPct val="100000"/>
              </a:lnSpc>
              <a:spcBef>
                <a:spcPts val="0"/>
              </a:spcBef>
            </a:pPr>
            <a:r>
              <a:rPr lang="en-US" dirty="0"/>
              <a:t>Submit requests to reserve rooms for events	</a:t>
            </a:r>
          </a:p>
        </p:txBody>
      </p:sp>
      <p:sp>
        <p:nvSpPr>
          <p:cNvPr id="15" name="TextBox 14">
            <a:extLst>
              <a:ext uri="{FF2B5EF4-FFF2-40B4-BE49-F238E27FC236}">
                <a16:creationId xmlns:a16="http://schemas.microsoft.com/office/drawing/2014/main" id="{39E9CEFA-B8C9-446A-6FB3-859BC16E1D60}"/>
              </a:ext>
            </a:extLst>
          </p:cNvPr>
          <p:cNvSpPr txBox="1"/>
          <p:nvPr/>
        </p:nvSpPr>
        <p:spPr>
          <a:xfrm>
            <a:off x="188007" y="324740"/>
            <a:ext cx="11331724" cy="1569660"/>
          </a:xfrm>
          <a:prstGeom prst="rect">
            <a:avLst/>
          </a:prstGeom>
          <a:solidFill>
            <a:srgbClr val="C00000"/>
          </a:solidFill>
        </p:spPr>
        <p:txBody>
          <a:bodyPr wrap="square" rtlCol="0">
            <a:spAutoFit/>
          </a:bodyPr>
          <a:lstStyle/>
          <a:p>
            <a:pPr algn="ctr"/>
            <a:r>
              <a:rPr lang="en-US" sz="3200" dirty="0">
                <a:solidFill>
                  <a:schemeClr val="bg1"/>
                </a:solidFill>
                <a:latin typeface="Rockwell" panose="02060603020205020403" pitchFamily="18" charset="0"/>
                <a:ea typeface="ADLaM Display" panose="020F0502020204030204" pitchFamily="2" charset="0"/>
                <a:cs typeface="ADLaM Display" panose="020F0502020204030204" pitchFamily="2" charset="0"/>
              </a:rPr>
              <a:t>25Live is the web application utilized by </a:t>
            </a:r>
          </a:p>
          <a:p>
            <a:pPr algn="ctr"/>
            <a:r>
              <a:rPr lang="en-US" sz="3200" dirty="0">
                <a:solidFill>
                  <a:schemeClr val="bg1"/>
                </a:solidFill>
                <a:latin typeface="Rockwell" panose="02060603020205020403" pitchFamily="18" charset="0"/>
                <a:ea typeface="ADLaM Display" panose="020F0502020204030204" pitchFamily="2" charset="0"/>
                <a:cs typeface="ADLaM Display" panose="020F0502020204030204" pitchFamily="2" charset="0"/>
              </a:rPr>
              <a:t>the University of Georgia for </a:t>
            </a:r>
          </a:p>
          <a:p>
            <a:pPr algn="ctr"/>
            <a:r>
              <a:rPr lang="en-US" sz="3200" dirty="0">
                <a:solidFill>
                  <a:schemeClr val="bg1"/>
                </a:solidFill>
                <a:latin typeface="Rockwell" panose="02060603020205020403" pitchFamily="18" charset="0"/>
                <a:ea typeface="ADLaM Display" panose="020F0502020204030204" pitchFamily="2" charset="0"/>
                <a:cs typeface="ADLaM Display" panose="020F0502020204030204" pitchFamily="2" charset="0"/>
              </a:rPr>
              <a:t>building and room scheduling.</a:t>
            </a:r>
          </a:p>
        </p:txBody>
      </p:sp>
      <p:sp>
        <p:nvSpPr>
          <p:cNvPr id="16" name="Picture Placeholder 9">
            <a:extLst>
              <a:ext uri="{FF2B5EF4-FFF2-40B4-BE49-F238E27FC236}">
                <a16:creationId xmlns:a16="http://schemas.microsoft.com/office/drawing/2014/main" id="{220C9059-BCC8-018E-1AFE-F941DB8EF185}"/>
              </a:ext>
            </a:extLst>
          </p:cNvPr>
          <p:cNvSpPr txBox="1">
            <a:spLocks/>
          </p:cNvSpPr>
          <p:nvPr/>
        </p:nvSpPr>
        <p:spPr>
          <a:xfrm>
            <a:off x="6096000" y="3678267"/>
            <a:ext cx="2651760" cy="782355"/>
          </a:xfrm>
          <a:prstGeom prst="roundRect">
            <a:avLst>
              <a:gd name="adj" fmla="val 0"/>
            </a:avLst>
          </a:prstGeom>
          <a:ln w="57150" cmpd="thinThick">
            <a:solidFill>
              <a:schemeClr val="bg1">
                <a:lumMod val="50000"/>
              </a:schemeClr>
            </a:solidFill>
            <a:miter lim="800000"/>
          </a:ln>
        </p:spPr>
        <p:txBody>
          <a:bodyPr vert="horz" lIns="91440" tIns="45720" rIns="91440" bIns="45720" rtlCol="0" anchor="ctr" anchorCtr="1">
            <a:normAutofit fontScale="92500" lnSpcReduction="200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r>
              <a:rPr lang="en-US" dirty="0"/>
              <a:t>Use the handy event calendars to manage your spaces</a:t>
            </a:r>
          </a:p>
        </p:txBody>
      </p:sp>
      <p:sp>
        <p:nvSpPr>
          <p:cNvPr id="17" name="Picture Placeholder 9">
            <a:extLst>
              <a:ext uri="{FF2B5EF4-FFF2-40B4-BE49-F238E27FC236}">
                <a16:creationId xmlns:a16="http://schemas.microsoft.com/office/drawing/2014/main" id="{C95E5E49-77EA-785B-A6F2-EDCE69CE5D17}"/>
              </a:ext>
            </a:extLst>
          </p:cNvPr>
          <p:cNvSpPr txBox="1">
            <a:spLocks/>
          </p:cNvSpPr>
          <p:nvPr/>
        </p:nvSpPr>
        <p:spPr>
          <a:xfrm>
            <a:off x="6096000" y="4722083"/>
            <a:ext cx="2651760" cy="782355"/>
          </a:xfrm>
          <a:prstGeom prst="roundRect">
            <a:avLst>
              <a:gd name="adj" fmla="val 0"/>
            </a:avLst>
          </a:prstGeom>
          <a:ln w="57150" cmpd="thinThick">
            <a:solidFill>
              <a:schemeClr val="bg1">
                <a:lumMod val="50000"/>
              </a:schemeClr>
            </a:solidFill>
            <a:miter lim="800000"/>
          </a:ln>
        </p:spPr>
        <p:txBody>
          <a:bodyPr vert="horz" lIns="91440" tIns="45720" rIns="91440" bIns="45720" rtlCol="0" anchor="ctr" anchorCtr="1">
            <a:normAutofit fontScale="92500" lnSpcReduction="200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r>
              <a:rPr lang="en-US" dirty="0"/>
              <a:t>Search tools for events, courses, and available classrooms</a:t>
            </a:r>
          </a:p>
        </p:txBody>
      </p:sp>
      <p:sp>
        <p:nvSpPr>
          <p:cNvPr id="6" name="Picture Placeholder 3">
            <a:extLst>
              <a:ext uri="{FF2B5EF4-FFF2-40B4-BE49-F238E27FC236}">
                <a16:creationId xmlns:a16="http://schemas.microsoft.com/office/drawing/2014/main" id="{30ECC84B-DD82-35C1-61C4-70B421CF6BC1}"/>
              </a:ext>
            </a:extLst>
          </p:cNvPr>
          <p:cNvSpPr txBox="1">
            <a:spLocks/>
          </p:cNvSpPr>
          <p:nvPr/>
        </p:nvSpPr>
        <p:spPr>
          <a:xfrm>
            <a:off x="8915634" y="3668937"/>
            <a:ext cx="2651760" cy="782355"/>
          </a:xfrm>
          <a:prstGeom prst="roundRect">
            <a:avLst>
              <a:gd name="adj" fmla="val 0"/>
            </a:avLst>
          </a:prstGeom>
          <a:ln w="57150" cmpd="thinThick">
            <a:solidFill>
              <a:schemeClr val="bg1">
                <a:lumMod val="50000"/>
              </a:schemeClr>
            </a:solidFill>
            <a:miter lim="800000"/>
          </a:ln>
        </p:spPr>
        <p:txBody>
          <a:bodyPr vert="horz" wrap="square" lIns="91440" tIns="45720" rIns="91440" bIns="45720" rtlCol="0" anchor="ctr" anchorCtr="1">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nSpc>
                <a:spcPct val="100000"/>
              </a:lnSpc>
              <a:spcBef>
                <a:spcPts val="0"/>
              </a:spcBef>
            </a:pPr>
            <a:r>
              <a:rPr lang="en-US" dirty="0"/>
              <a:t>View Basic </a:t>
            </a:r>
          </a:p>
          <a:p>
            <a:pPr>
              <a:lnSpc>
                <a:spcPct val="100000"/>
              </a:lnSpc>
              <a:spcBef>
                <a:spcPts val="0"/>
              </a:spcBef>
            </a:pPr>
            <a:r>
              <a:rPr lang="en-US" dirty="0"/>
              <a:t>Course information	</a:t>
            </a:r>
          </a:p>
        </p:txBody>
      </p:sp>
      <p:sp>
        <p:nvSpPr>
          <p:cNvPr id="3" name="Picture Placeholder 3">
            <a:extLst>
              <a:ext uri="{FF2B5EF4-FFF2-40B4-BE49-F238E27FC236}">
                <a16:creationId xmlns:a16="http://schemas.microsoft.com/office/drawing/2014/main" id="{33612CF9-7131-8E81-7C7D-C85C8176DD1B}"/>
              </a:ext>
            </a:extLst>
          </p:cNvPr>
          <p:cNvSpPr txBox="1">
            <a:spLocks/>
          </p:cNvSpPr>
          <p:nvPr/>
        </p:nvSpPr>
        <p:spPr>
          <a:xfrm>
            <a:off x="8915634" y="4722083"/>
            <a:ext cx="2651760" cy="782355"/>
          </a:xfrm>
          <a:prstGeom prst="roundRect">
            <a:avLst>
              <a:gd name="adj" fmla="val 0"/>
            </a:avLst>
          </a:prstGeom>
          <a:ln w="57150" cmpd="thinThick">
            <a:solidFill>
              <a:schemeClr val="bg1">
                <a:lumMod val="50000"/>
              </a:schemeClr>
            </a:solidFill>
            <a:miter lim="800000"/>
          </a:ln>
        </p:spPr>
        <p:txBody>
          <a:bodyPr vert="horz" lIns="91440" tIns="45720" rIns="91440" bIns="45720" rtlCol="0" anchor="ctr" anchorCtr="1">
            <a:normAutofit/>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nSpc>
                <a:spcPct val="100000"/>
              </a:lnSpc>
              <a:spcBef>
                <a:spcPts val="0"/>
              </a:spcBef>
            </a:pPr>
            <a:r>
              <a:rPr lang="en-US" dirty="0"/>
              <a:t>View Final exam </a:t>
            </a:r>
          </a:p>
          <a:p>
            <a:pPr>
              <a:lnSpc>
                <a:spcPct val="100000"/>
              </a:lnSpc>
              <a:spcBef>
                <a:spcPts val="0"/>
              </a:spcBef>
            </a:pPr>
            <a:r>
              <a:rPr lang="en-US" dirty="0"/>
              <a:t>room  assignments	</a:t>
            </a:r>
          </a:p>
        </p:txBody>
      </p:sp>
      <p:sp>
        <p:nvSpPr>
          <p:cNvPr id="9" name="Picture Placeholder 9">
            <a:extLst>
              <a:ext uri="{FF2B5EF4-FFF2-40B4-BE49-F238E27FC236}">
                <a16:creationId xmlns:a16="http://schemas.microsoft.com/office/drawing/2014/main" id="{7B587641-7FDE-302D-E07B-D7115D9F7C36}"/>
              </a:ext>
            </a:extLst>
          </p:cNvPr>
          <p:cNvSpPr txBox="1">
            <a:spLocks/>
          </p:cNvSpPr>
          <p:nvPr/>
        </p:nvSpPr>
        <p:spPr>
          <a:xfrm>
            <a:off x="3120851" y="3673602"/>
            <a:ext cx="2651760" cy="782355"/>
          </a:xfrm>
          <a:prstGeom prst="roundRect">
            <a:avLst>
              <a:gd name="adj" fmla="val 0"/>
            </a:avLst>
          </a:prstGeom>
          <a:ln w="57150" cmpd="thinThick">
            <a:solidFill>
              <a:schemeClr val="bg1">
                <a:lumMod val="50000"/>
              </a:schemeClr>
            </a:solidFill>
            <a:miter lim="800000"/>
          </a:ln>
        </p:spPr>
        <p:txBody>
          <a:bodyPr vert="horz" lIns="91440" tIns="45720" rIns="91440" bIns="45720" rtlCol="0" anchor="t">
            <a:normAutofit fontScale="92500" lnSpcReduction="200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r>
              <a:rPr lang="en-US" dirty="0"/>
              <a:t>Schedule your departments events in your pre-designated spaces</a:t>
            </a:r>
          </a:p>
        </p:txBody>
      </p:sp>
      <p:sp>
        <p:nvSpPr>
          <p:cNvPr id="19" name="Picture Placeholder 3">
            <a:extLst>
              <a:ext uri="{FF2B5EF4-FFF2-40B4-BE49-F238E27FC236}">
                <a16:creationId xmlns:a16="http://schemas.microsoft.com/office/drawing/2014/main" id="{73CE5335-D80A-AF69-57CB-5EF8B43E5A7C}"/>
              </a:ext>
            </a:extLst>
          </p:cNvPr>
          <p:cNvSpPr txBox="1">
            <a:spLocks noGrp="1" noRot="1" noMove="1" noResize="1" noEditPoints="1" noAdjustHandles="1" noChangeArrowheads="1" noChangeShapeType="1"/>
          </p:cNvSpPr>
          <p:nvPr/>
        </p:nvSpPr>
        <p:spPr>
          <a:xfrm>
            <a:off x="301217" y="3673602"/>
            <a:ext cx="2651760" cy="782355"/>
          </a:xfrm>
          <a:prstGeom prst="roundRect">
            <a:avLst>
              <a:gd name="adj" fmla="val 0"/>
            </a:avLst>
          </a:prstGeom>
          <a:ln w="57150" cmpd="thinThick">
            <a:solidFill>
              <a:schemeClr val="bg1">
                <a:lumMod val="50000"/>
              </a:schemeClr>
            </a:solidFill>
            <a:miter lim="800000"/>
          </a:ln>
        </p:spPr>
        <p:txBody>
          <a:bodyPr vert="horz" wrap="square" lIns="91440" tIns="45720" rIns="91440" bIns="45720" rtlCol="0" anchor="ctr" anchorCtr="1">
            <a:normAutofit fontScale="92500"/>
          </a:bodyPr>
          <a:lstStyle>
            <a:lvl1pPr marL="0" indent="0" algn="ctr"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nSpc>
                <a:spcPct val="110000"/>
              </a:lnSpc>
              <a:spcBef>
                <a:spcPts val="0"/>
              </a:spcBef>
            </a:pPr>
            <a:r>
              <a:rPr lang="en-US" dirty="0"/>
              <a:t>Check the schedule in your pre-designated space	</a:t>
            </a:r>
          </a:p>
        </p:txBody>
      </p:sp>
    </p:spTree>
    <p:extLst>
      <p:ext uri="{BB962C8B-B14F-4D97-AF65-F5344CB8AC3E}">
        <p14:creationId xmlns:p14="http://schemas.microsoft.com/office/powerpoint/2010/main" val="343330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4" grpId="0" animBg="1"/>
      <p:bldP spid="16" grpId="0" animBg="1"/>
      <p:bldP spid="17" grpId="0" animBg="1"/>
      <p:bldP spid="6" grpId="0" animBg="1"/>
      <p:bldP spid="3" grpId="0" animBg="1"/>
      <p:bldP spid="9"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0D6BD-1761-52C1-3C96-E5629580A788}"/>
              </a:ext>
            </a:extLst>
          </p:cNvPr>
          <p:cNvSpPr>
            <a:spLocks noGrp="1"/>
          </p:cNvSpPr>
          <p:nvPr>
            <p:ph type="title"/>
          </p:nvPr>
        </p:nvSpPr>
        <p:spPr>
          <a:xfrm>
            <a:off x="598809" y="407405"/>
            <a:ext cx="10994381" cy="651849"/>
          </a:xfrm>
        </p:spPr>
        <p:txBody>
          <a:bodyPr>
            <a:normAutofit fontScale="90000"/>
          </a:bodyPr>
          <a:lstStyle/>
          <a:p>
            <a:r>
              <a:rPr lang="en-US" dirty="0">
                <a:latin typeface="Rockwell" panose="02060603020205020403" pitchFamily="18" charset="0"/>
              </a:rPr>
              <a:t>How are building and rooms managed in 25Live?</a:t>
            </a:r>
          </a:p>
        </p:txBody>
      </p:sp>
      <p:sp>
        <p:nvSpPr>
          <p:cNvPr id="4" name="Text Placeholder 3">
            <a:extLst>
              <a:ext uri="{FF2B5EF4-FFF2-40B4-BE49-F238E27FC236}">
                <a16:creationId xmlns:a16="http://schemas.microsoft.com/office/drawing/2014/main" id="{11ADB6E8-83A3-A004-FB20-DB9AE3094571}"/>
              </a:ext>
            </a:extLst>
          </p:cNvPr>
          <p:cNvSpPr>
            <a:spLocks noGrp="1"/>
          </p:cNvSpPr>
          <p:nvPr>
            <p:ph type="body" sz="half" idx="2"/>
          </p:nvPr>
        </p:nvSpPr>
        <p:spPr>
          <a:xfrm>
            <a:off x="598809" y="1068585"/>
            <a:ext cx="10628768" cy="4457355"/>
          </a:xfrm>
          <a:ln>
            <a:solidFill>
              <a:schemeClr val="tx1"/>
            </a:solidFill>
          </a:ln>
        </p:spPr>
        <p:txBody>
          <a:bodyPr>
            <a:noAutofit/>
          </a:bodyPr>
          <a:lstStyle/>
          <a:p>
            <a:pPr marL="285750" indent="-285750" algn="l">
              <a:buFont typeface="Arial" panose="020B0604020202020204" pitchFamily="34" charset="0"/>
              <a:buChar char="•"/>
            </a:pPr>
            <a:r>
              <a:rPr lang="en-US" sz="2000" cap="none" dirty="0">
                <a:latin typeface="Rockwell" panose="02060603020205020403" pitchFamily="18" charset="0"/>
              </a:rPr>
              <a:t>The Registrar’s Office is responsible for managing classroom data in 25Live.</a:t>
            </a:r>
          </a:p>
          <a:p>
            <a:pPr marL="285750" indent="-285750" algn="l">
              <a:buFont typeface="Arial" panose="020B0604020202020204" pitchFamily="34" charset="0"/>
              <a:buChar char="•"/>
            </a:pPr>
            <a:r>
              <a:rPr lang="en-US" sz="2000" cap="none" dirty="0">
                <a:latin typeface="Rockwell" panose="02060603020205020403" pitchFamily="18" charset="0"/>
              </a:rPr>
              <a:t>If you need a building and/or room added in 25Live for scheduling, please email </a:t>
            </a:r>
            <a:r>
              <a:rPr lang="en-US" sz="2000" cap="none" dirty="0">
                <a:latin typeface="Rockwell" panose="02060603020205020403" pitchFamily="18" charset="0"/>
                <a:hlinkClick r:id="rId3"/>
              </a:rPr>
              <a:t>classrooms@uga.edu</a:t>
            </a:r>
            <a:r>
              <a:rPr lang="en-US" sz="2000" cap="none" dirty="0">
                <a:latin typeface="Rockwell" panose="02060603020205020403" pitchFamily="18" charset="0"/>
              </a:rPr>
              <a:t>.</a:t>
            </a:r>
          </a:p>
          <a:p>
            <a:pPr marL="285750" indent="-285750" algn="l">
              <a:buFont typeface="Arial" panose="020B0604020202020204" pitchFamily="34" charset="0"/>
              <a:buChar char="•"/>
            </a:pPr>
            <a:r>
              <a:rPr lang="en-US" sz="2000" cap="none" dirty="0">
                <a:latin typeface="Rockwell" panose="02060603020205020403" pitchFamily="18" charset="0"/>
              </a:rPr>
              <a:t>We survey the classrooms during spring break and the summer term to collect current data and images of classrooms to import into 25Live.  </a:t>
            </a:r>
          </a:p>
          <a:p>
            <a:pPr marL="285750" indent="-285750" algn="l">
              <a:buFont typeface="Arial" panose="020B0604020202020204" pitchFamily="34" charset="0"/>
              <a:buChar char="•"/>
            </a:pPr>
            <a:r>
              <a:rPr lang="en-US" sz="2000" cap="none" dirty="0">
                <a:latin typeface="Rockwell" panose="02060603020205020403" pitchFamily="18" charset="0"/>
              </a:rPr>
              <a:t>If your predesignated spaces are being renovated, please let us know as soon as possible. This will allow us to block the room from course or event scheduling.  </a:t>
            </a:r>
          </a:p>
          <a:p>
            <a:pPr marL="285750" indent="-285750" algn="l">
              <a:buFont typeface="Arial" panose="020B0604020202020204" pitchFamily="34" charset="0"/>
              <a:buChar char="•"/>
            </a:pPr>
            <a:r>
              <a:rPr lang="en-US" sz="2000" cap="none" dirty="0">
                <a:latin typeface="Rockwell" panose="02060603020205020403" pitchFamily="18" charset="0"/>
              </a:rPr>
              <a:t>The Registrar’s Office has no control over classroom furniture or technology.  Please contact the pre-designated department for assistance with those concerns.  We are glad to relocate your course if the room features are not suitable.</a:t>
            </a:r>
          </a:p>
        </p:txBody>
      </p:sp>
    </p:spTree>
    <p:extLst>
      <p:ext uri="{BB962C8B-B14F-4D97-AF65-F5344CB8AC3E}">
        <p14:creationId xmlns:p14="http://schemas.microsoft.com/office/powerpoint/2010/main" val="130990829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9FE090-EAAF-029A-8B85-B6514DC1361D}"/>
              </a:ext>
            </a:extLst>
          </p:cNvPr>
          <p:cNvSpPr>
            <a:spLocks noGrp="1"/>
          </p:cNvSpPr>
          <p:nvPr>
            <p:ph type="body" sz="half" idx="2"/>
          </p:nvPr>
        </p:nvSpPr>
        <p:spPr>
          <a:xfrm>
            <a:off x="1452283" y="3154127"/>
            <a:ext cx="8839199" cy="2081261"/>
          </a:xfrm>
          <a:solidFill>
            <a:schemeClr val="bg1"/>
          </a:solidFill>
          <a:ln w="28575">
            <a:solidFill>
              <a:schemeClr val="tx1"/>
            </a:solidFill>
          </a:ln>
        </p:spPr>
        <p:txBody>
          <a:bodyPr>
            <a:normAutofit/>
          </a:bodyPr>
          <a:lstStyle/>
          <a:p>
            <a:endParaRPr lang="en-US" sz="1600" b="1" u="sng" dirty="0">
              <a:latin typeface="Rockwell" panose="02060603020205020403" pitchFamily="18" charset="0"/>
            </a:endParaRPr>
          </a:p>
          <a:p>
            <a:r>
              <a:rPr lang="en-US" sz="2400" b="1" cap="none" dirty="0">
                <a:solidFill>
                  <a:srgbClr val="FF0909"/>
                </a:solidFill>
                <a:latin typeface="Rockwell" panose="02060603020205020403" pitchFamily="18" charset="0"/>
              </a:rPr>
              <a:t>Watch the tutorials and follow the instructions to obtain access to 25Live and schedule events in your department’s pre-designated rooms.</a:t>
            </a:r>
          </a:p>
          <a:p>
            <a:pPr algn="l"/>
            <a:endParaRPr lang="en-US" u="sng" dirty="0">
              <a:latin typeface="Rockwell" panose="02060603020205020403" pitchFamily="18" charset="0"/>
            </a:endParaRPr>
          </a:p>
        </p:txBody>
      </p:sp>
      <p:sp>
        <p:nvSpPr>
          <p:cNvPr id="10" name="TextBox 9">
            <a:extLst>
              <a:ext uri="{FF2B5EF4-FFF2-40B4-BE49-F238E27FC236}">
                <a16:creationId xmlns:a16="http://schemas.microsoft.com/office/drawing/2014/main" id="{7F007C74-562A-0BB3-462E-C2D75BCA1BE5}"/>
              </a:ext>
            </a:extLst>
          </p:cNvPr>
          <p:cNvSpPr txBox="1"/>
          <p:nvPr/>
        </p:nvSpPr>
        <p:spPr>
          <a:xfrm>
            <a:off x="1452283" y="1183013"/>
            <a:ext cx="8767482" cy="1569660"/>
          </a:xfrm>
          <a:prstGeom prst="rect">
            <a:avLst/>
          </a:prstGeom>
          <a:solidFill>
            <a:srgbClr val="FF0909"/>
          </a:solidFill>
          <a:ln w="28575">
            <a:solidFill>
              <a:schemeClr val="tx1"/>
            </a:solidFill>
          </a:ln>
        </p:spPr>
        <p:txBody>
          <a:bodyPr wrap="square" rtlCol="0">
            <a:spAutoFit/>
          </a:bodyPr>
          <a:lstStyle/>
          <a:p>
            <a:pPr algn="ctr"/>
            <a:r>
              <a:rPr lang="en-US" sz="3200" dirty="0">
                <a:latin typeface="Rockwell" panose="02060603020205020403" pitchFamily="18" charset="0"/>
              </a:rPr>
              <a:t>The 25Live</a:t>
            </a:r>
          </a:p>
          <a:p>
            <a:pPr algn="ctr"/>
            <a:r>
              <a:rPr lang="en-US" sz="3200" dirty="0">
                <a:solidFill>
                  <a:schemeClr val="bg1"/>
                </a:solidFill>
                <a:latin typeface="Rockwell" panose="02060603020205020403" pitchFamily="18" charset="0"/>
              </a:rPr>
              <a:t> </a:t>
            </a:r>
            <a:r>
              <a:rPr lang="en-US" sz="3200" dirty="0">
                <a:solidFill>
                  <a:schemeClr val="bg1"/>
                </a:solidFill>
                <a:latin typeface="Rockwell" panose="02060603020205020403" pitchFamily="18" charset="0"/>
                <a:hlinkClick r:id="rId3">
                  <a:extLst>
                    <a:ext uri="{A12FA001-AC4F-418D-AE19-62706E023703}">
                      <ahyp:hlinkClr xmlns:ahyp="http://schemas.microsoft.com/office/drawing/2018/hyperlinkcolor" val="tx"/>
                    </a:ext>
                  </a:extLst>
                </a:hlinkClick>
              </a:rPr>
              <a:t>Classroom Scheduling Tutorials</a:t>
            </a:r>
            <a:r>
              <a:rPr lang="en-US" sz="3200" dirty="0">
                <a:solidFill>
                  <a:schemeClr val="bg1"/>
                </a:solidFill>
                <a:latin typeface="Rockwell" panose="02060603020205020403" pitchFamily="18" charset="0"/>
              </a:rPr>
              <a:t> </a:t>
            </a:r>
          </a:p>
          <a:p>
            <a:pPr algn="ctr"/>
            <a:r>
              <a:rPr lang="en-US" sz="3200" dirty="0">
                <a:latin typeface="Rockwell" panose="02060603020205020403" pitchFamily="18" charset="0"/>
              </a:rPr>
              <a:t>are located on the Registrar’s Office website.</a:t>
            </a:r>
          </a:p>
        </p:txBody>
      </p:sp>
      <p:sp>
        <p:nvSpPr>
          <p:cNvPr id="2" name="TextBox 1">
            <a:extLst>
              <a:ext uri="{FF2B5EF4-FFF2-40B4-BE49-F238E27FC236}">
                <a16:creationId xmlns:a16="http://schemas.microsoft.com/office/drawing/2014/main" id="{5339677A-5335-2422-B6EA-45E1AADC984D}"/>
              </a:ext>
            </a:extLst>
          </p:cNvPr>
          <p:cNvSpPr txBox="1"/>
          <p:nvPr/>
        </p:nvSpPr>
        <p:spPr>
          <a:xfrm>
            <a:off x="376689" y="264920"/>
            <a:ext cx="11134495" cy="707886"/>
          </a:xfrm>
          <a:prstGeom prst="rect">
            <a:avLst/>
          </a:prstGeom>
          <a:noFill/>
        </p:spPr>
        <p:txBody>
          <a:bodyPr wrap="square" rtlCol="0">
            <a:spAutoFit/>
          </a:bodyPr>
          <a:lstStyle/>
          <a:p>
            <a:pPr algn="ctr"/>
            <a:r>
              <a:rPr lang="en-US" sz="4000" dirty="0"/>
              <a:t>Scheduling Events in </a:t>
            </a:r>
            <a:r>
              <a:rPr lang="en-US" sz="4000" dirty="0">
                <a:ln>
                  <a:solidFill>
                    <a:schemeClr val="tx1"/>
                  </a:solidFill>
                </a:ln>
                <a:solidFill>
                  <a:srgbClr val="FF0909"/>
                </a:solidFill>
              </a:rPr>
              <a:t>25Live</a:t>
            </a:r>
          </a:p>
        </p:txBody>
      </p:sp>
    </p:spTree>
    <p:extLst>
      <p:ext uri="{BB962C8B-B14F-4D97-AF65-F5344CB8AC3E}">
        <p14:creationId xmlns:p14="http://schemas.microsoft.com/office/powerpoint/2010/main" val="40496898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BCE9FC-F5E4-D0B1-D57A-E6B58296A270}"/>
              </a:ext>
            </a:extLst>
          </p:cNvPr>
          <p:cNvSpPr txBox="1"/>
          <p:nvPr/>
        </p:nvSpPr>
        <p:spPr>
          <a:xfrm>
            <a:off x="508807" y="984520"/>
            <a:ext cx="10870249" cy="4524315"/>
          </a:xfrm>
          <a:prstGeom prst="rect">
            <a:avLst/>
          </a:prstGeom>
          <a:solidFill>
            <a:schemeClr val="bg1"/>
          </a:solidFill>
          <a:ln>
            <a:solidFill>
              <a:schemeClr val="tx1"/>
            </a:solidFill>
          </a:ln>
        </p:spPr>
        <p:txBody>
          <a:bodyPr wrap="square" rtlCol="0">
            <a:spAutoFit/>
          </a:bodyPr>
          <a:lstStyle/>
          <a:p>
            <a:r>
              <a:rPr lang="en-US" b="1" u="sng" dirty="0">
                <a:solidFill>
                  <a:srgbClr val="C00000"/>
                </a:solidFill>
                <a:latin typeface="Rockwell" panose="02060603020205020403" pitchFamily="18" charset="0"/>
              </a:rPr>
              <a:t>What are Academic Course-Related Events</a:t>
            </a:r>
            <a:r>
              <a:rPr lang="en-US" b="1" dirty="0">
                <a:solidFill>
                  <a:srgbClr val="C00000"/>
                </a:solidFill>
                <a:latin typeface="Rockwell" panose="02060603020205020403" pitchFamily="18" charset="0"/>
              </a:rPr>
              <a:t>?</a:t>
            </a:r>
          </a:p>
          <a:p>
            <a:r>
              <a:rPr lang="en-US" dirty="0">
                <a:latin typeface="Rockwell" panose="02060603020205020403" pitchFamily="18" charset="0"/>
              </a:rPr>
              <a:t>Faculty-led events for students currently enrolled in credit-bearing courses. An active CRN is required. (Ex. Review sessions, film screenings, makeup tests, thesis/dissertation presentations, etc.)  </a:t>
            </a:r>
          </a:p>
          <a:p>
            <a:endParaRPr lang="en-US" dirty="0">
              <a:latin typeface="Rockwell" panose="02060603020205020403" pitchFamily="18" charset="0"/>
            </a:endParaRPr>
          </a:p>
          <a:p>
            <a:r>
              <a:rPr lang="en-US" b="1" u="sng" dirty="0">
                <a:solidFill>
                  <a:srgbClr val="C00000"/>
                </a:solidFill>
                <a:latin typeface="Rockwell" panose="02060603020205020403" pitchFamily="18" charset="0"/>
              </a:rPr>
              <a:t>What is NOT an Academic Course-Related Event</a:t>
            </a:r>
            <a:r>
              <a:rPr lang="en-US" b="1" dirty="0">
                <a:solidFill>
                  <a:srgbClr val="C00000"/>
                </a:solidFill>
                <a:latin typeface="Rockwell" panose="02060603020205020403" pitchFamily="18" charset="0"/>
              </a:rPr>
              <a:t>?</a:t>
            </a:r>
          </a:p>
          <a:p>
            <a:r>
              <a:rPr lang="en-US" dirty="0">
                <a:latin typeface="Rockwell" panose="02060603020205020403" pitchFamily="18" charset="0"/>
              </a:rPr>
              <a:t>Orientation, faculty office hours, student-led events, auditions, meetings, seminars, guest speakers, etc.  These are processed by </a:t>
            </a:r>
            <a:r>
              <a:rPr lang="en-US" b="1" dirty="0">
                <a:solidFill>
                  <a:srgbClr val="FF0000"/>
                </a:solidFill>
                <a:latin typeface="Rockwell" panose="02060603020205020403" pitchFamily="18" charset="0"/>
                <a:hlinkClick r:id="rId3">
                  <a:extLst>
                    <a:ext uri="{A12FA001-AC4F-418D-AE19-62706E023703}">
                      <ahyp:hlinkClr xmlns:ahyp="http://schemas.microsoft.com/office/drawing/2018/hyperlinkcolor" val="tx"/>
                    </a:ext>
                  </a:extLst>
                </a:hlinkClick>
              </a:rPr>
              <a:t>Campus Reservations, Events, and Technical Services </a:t>
            </a:r>
            <a:r>
              <a:rPr lang="en-US" b="1" dirty="0">
                <a:solidFill>
                  <a:srgbClr val="FF0000"/>
                </a:solidFill>
                <a:latin typeface="Rockwell" panose="02060603020205020403" pitchFamily="18" charset="0"/>
              </a:rPr>
              <a:t>(CRETS)</a:t>
            </a:r>
            <a:r>
              <a:rPr lang="en-US" dirty="0">
                <a:latin typeface="Rockwell" panose="02060603020205020403" pitchFamily="18" charset="0"/>
              </a:rPr>
              <a:t>.</a:t>
            </a:r>
            <a:r>
              <a:rPr lang="en-US" dirty="0">
                <a:solidFill>
                  <a:srgbClr val="FF0000"/>
                </a:solidFill>
                <a:latin typeface="Rockwell" panose="02060603020205020403" pitchFamily="18" charset="0"/>
              </a:rPr>
              <a:t>  </a:t>
            </a:r>
          </a:p>
          <a:p>
            <a:endParaRPr lang="en-US" dirty="0">
              <a:latin typeface="Rockwell" panose="02060603020205020403" pitchFamily="18" charset="0"/>
            </a:endParaRPr>
          </a:p>
          <a:p>
            <a:r>
              <a:rPr lang="en-US" b="1" u="sng" dirty="0">
                <a:solidFill>
                  <a:srgbClr val="C00000"/>
                </a:solidFill>
                <a:latin typeface="Rockwell" panose="02060603020205020403" pitchFamily="18" charset="0"/>
              </a:rPr>
              <a:t>Who is allowed to submit an Academic Course-Related event request</a:t>
            </a:r>
            <a:r>
              <a:rPr lang="en-US" b="1" dirty="0">
                <a:solidFill>
                  <a:srgbClr val="C00000"/>
                </a:solidFill>
                <a:latin typeface="Rockwell" panose="02060603020205020403" pitchFamily="18" charset="0"/>
              </a:rPr>
              <a:t>?</a:t>
            </a:r>
          </a:p>
          <a:p>
            <a:r>
              <a:rPr lang="en-US" dirty="0">
                <a:latin typeface="Rockwell" panose="02060603020205020403" pitchFamily="18" charset="0"/>
              </a:rPr>
              <a:t>Only the instructor, teaching assistant, or departmental contact.  Students are not permitted to reserve classroom space for those events.</a:t>
            </a:r>
          </a:p>
          <a:p>
            <a:endParaRPr lang="en-US" dirty="0">
              <a:latin typeface="Rockwell" panose="02060603020205020403" pitchFamily="18" charset="0"/>
            </a:endParaRPr>
          </a:p>
          <a:p>
            <a:r>
              <a:rPr lang="en-US" dirty="0">
                <a:latin typeface="Rockwell" panose="02060603020205020403" pitchFamily="18" charset="0"/>
              </a:rPr>
              <a:t>*** Instructors are not permitted to </a:t>
            </a:r>
            <a:r>
              <a:rPr lang="en-US" b="1" dirty="0">
                <a:latin typeface="Rockwell" panose="02060603020205020403" pitchFamily="18" charset="0"/>
              </a:rPr>
              <a:t>require</a:t>
            </a:r>
            <a:r>
              <a:rPr lang="en-US" dirty="0">
                <a:latin typeface="Rockwell" panose="02060603020205020403" pitchFamily="18" charset="0"/>
              </a:rPr>
              <a:t> students' attendance outside of the course’s regular meeting days and times unless they obtain permission from the department head, dean, and vice president for instruction prior to registration.</a:t>
            </a:r>
          </a:p>
          <a:p>
            <a:endParaRPr lang="en-US" dirty="0">
              <a:latin typeface="Rockwell" panose="02060603020205020403" pitchFamily="18" charset="0"/>
            </a:endParaRPr>
          </a:p>
        </p:txBody>
      </p:sp>
      <p:sp>
        <p:nvSpPr>
          <p:cNvPr id="2" name="TextBox 1">
            <a:extLst>
              <a:ext uri="{FF2B5EF4-FFF2-40B4-BE49-F238E27FC236}">
                <a16:creationId xmlns:a16="http://schemas.microsoft.com/office/drawing/2014/main" id="{5339677A-5335-2422-B6EA-45E1AADC984D}"/>
              </a:ext>
            </a:extLst>
          </p:cNvPr>
          <p:cNvSpPr txBox="1"/>
          <p:nvPr/>
        </p:nvSpPr>
        <p:spPr>
          <a:xfrm>
            <a:off x="376685" y="172037"/>
            <a:ext cx="11134495" cy="707886"/>
          </a:xfrm>
          <a:prstGeom prst="rect">
            <a:avLst/>
          </a:prstGeom>
          <a:noFill/>
        </p:spPr>
        <p:txBody>
          <a:bodyPr wrap="square" rtlCol="0">
            <a:spAutoFit/>
          </a:bodyPr>
          <a:lstStyle/>
          <a:p>
            <a:pPr algn="ctr"/>
            <a:r>
              <a:rPr lang="en-US" sz="4000" b="1" dirty="0">
                <a:solidFill>
                  <a:srgbClr val="C00000"/>
                </a:solidFill>
                <a:latin typeface="Rockwell" panose="02060603020205020403" pitchFamily="18" charset="0"/>
              </a:rPr>
              <a:t>Scheduling Events in 25Live</a:t>
            </a:r>
          </a:p>
        </p:txBody>
      </p:sp>
    </p:spTree>
    <p:extLst>
      <p:ext uri="{BB962C8B-B14F-4D97-AF65-F5344CB8AC3E}">
        <p14:creationId xmlns:p14="http://schemas.microsoft.com/office/powerpoint/2010/main" val="7783344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additive="base">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additive="base">
                                        <p:cTn id="3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 calcmode="lin" valueType="num">
                                      <p:cBhvr additive="base">
                                        <p:cTn id="3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TM04033925[[fn=Droplet]]</Template>
  <TotalTime>6882</TotalTime>
  <Words>3894</Words>
  <Application>Microsoft Office PowerPoint</Application>
  <PresentationFormat>Widescreen</PresentationFormat>
  <Paragraphs>342</Paragraphs>
  <Slides>46</Slides>
  <Notes>46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46</vt:i4>
      </vt:variant>
    </vt:vector>
  </HeadingPairs>
  <TitlesOfParts>
    <vt:vector size="61" baseType="lpstr">
      <vt:lpstr>Adobe Heiti Std R</vt:lpstr>
      <vt:lpstr>Amasis MT Pro Black</vt:lpstr>
      <vt:lpstr>Aptos</vt:lpstr>
      <vt:lpstr>Arial</vt:lpstr>
      <vt:lpstr>Baguet Script</vt:lpstr>
      <vt:lpstr>Bahnschrift</vt:lpstr>
      <vt:lpstr>Castellar</vt:lpstr>
      <vt:lpstr>Congenial Black</vt:lpstr>
      <vt:lpstr>Courier New</vt:lpstr>
      <vt:lpstr>Georgia Pro Black</vt:lpstr>
      <vt:lpstr>Impact</vt:lpstr>
      <vt:lpstr>Rockwell</vt:lpstr>
      <vt:lpstr>Wingdings</vt:lpstr>
      <vt:lpstr>Gallery</vt:lpstr>
      <vt:lpstr>Main Event</vt:lpstr>
      <vt:lpstr>UGA  Centralized Classroom Scheduling  Information session: </vt:lpstr>
      <vt:lpstr>What is Centralized Classroom &amp; Event Scheduling ?</vt:lpstr>
      <vt:lpstr>Centralized scheduling classroom terms</vt:lpstr>
      <vt:lpstr>Centralized scheduling classroom terms</vt:lpstr>
      <vt:lpstr>What is 25Live?</vt:lpstr>
      <vt:lpstr>How can I use 25live?</vt:lpstr>
      <vt:lpstr>How are building and rooms managed in 25Live?</vt:lpstr>
      <vt:lpstr>PowerPoint Presentation</vt:lpstr>
      <vt:lpstr>PowerPoint Presentation</vt:lpstr>
      <vt:lpstr>PowerPoint Presentation</vt:lpstr>
      <vt:lpstr>PowerPoint Presentation</vt:lpstr>
      <vt:lpstr>Course Roll  and  assigning classrooms</vt:lpstr>
      <vt:lpstr>PowerPoint Presentation</vt:lpstr>
      <vt:lpstr>Scheduling Requirements</vt:lpstr>
      <vt:lpstr>Scheduling Requirements</vt:lpstr>
      <vt:lpstr>Scheduling Requirements</vt:lpstr>
      <vt:lpstr>PowerPoint Presentation</vt:lpstr>
      <vt:lpstr>PowerPoint Presentation</vt:lpstr>
      <vt:lpstr>PowerPoint Presentation</vt:lpstr>
      <vt:lpstr>PowerPoint Presentation</vt:lpstr>
      <vt:lpstr>PowerPoint Presentation</vt:lpstr>
      <vt:lpstr>What’s Next?  Mass Centralized classroom scheduling period</vt:lpstr>
      <vt:lpstr> </vt:lpstr>
      <vt:lpstr> </vt:lpstr>
      <vt:lpstr> </vt:lpstr>
      <vt:lpstr> </vt:lpstr>
      <vt:lpstr> </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Scheduling of classes Policies:</dc:title>
  <dc:creator>Heath Hal Hall</dc:creator>
  <cp:lastModifiedBy>Lesia Wilson Woodall</cp:lastModifiedBy>
  <cp:revision>254</cp:revision>
  <cp:lastPrinted>2025-06-12T13:06:05Z</cp:lastPrinted>
  <dcterms:created xsi:type="dcterms:W3CDTF">2020-02-18T14:06:49Z</dcterms:created>
  <dcterms:modified xsi:type="dcterms:W3CDTF">2025-07-01T12:06:31Z</dcterms:modified>
</cp:coreProperties>
</file>