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11" r:id="rId1"/>
    <p:sldMasterId id="2147483846" r:id="rId2"/>
  </p:sldMasterIdLst>
  <p:notesMasterIdLst>
    <p:notesMasterId r:id="rId45"/>
  </p:notesMasterIdLst>
  <p:handoutMasterIdLst>
    <p:handoutMasterId r:id="rId46"/>
  </p:handoutMasterIdLst>
  <p:sldIdLst>
    <p:sldId id="256" r:id="rId3"/>
    <p:sldId id="258" r:id="rId4"/>
    <p:sldId id="288" r:id="rId5"/>
    <p:sldId id="259" r:id="rId6"/>
    <p:sldId id="283" r:id="rId7"/>
    <p:sldId id="289" r:id="rId8"/>
    <p:sldId id="306" r:id="rId9"/>
    <p:sldId id="286" r:id="rId10"/>
    <p:sldId id="290" r:id="rId11"/>
    <p:sldId id="304" r:id="rId12"/>
    <p:sldId id="305" r:id="rId13"/>
    <p:sldId id="265" r:id="rId14"/>
    <p:sldId id="266" r:id="rId15"/>
    <p:sldId id="274" r:id="rId16"/>
    <p:sldId id="267" r:id="rId17"/>
    <p:sldId id="268" r:id="rId18"/>
    <p:sldId id="269" r:id="rId19"/>
    <p:sldId id="262" r:id="rId20"/>
    <p:sldId id="291" r:id="rId21"/>
    <p:sldId id="287" r:id="rId22"/>
    <p:sldId id="272" r:id="rId23"/>
    <p:sldId id="299" r:id="rId24"/>
    <p:sldId id="307" r:id="rId25"/>
    <p:sldId id="273" r:id="rId26"/>
    <p:sldId id="308" r:id="rId27"/>
    <p:sldId id="298" r:id="rId28"/>
    <p:sldId id="275" r:id="rId29"/>
    <p:sldId id="279" r:id="rId30"/>
    <p:sldId id="293" r:id="rId31"/>
    <p:sldId id="300" r:id="rId32"/>
    <p:sldId id="278" r:id="rId33"/>
    <p:sldId id="301" r:id="rId34"/>
    <p:sldId id="280" r:id="rId35"/>
    <p:sldId id="294" r:id="rId36"/>
    <p:sldId id="302" r:id="rId37"/>
    <p:sldId id="281" r:id="rId38"/>
    <p:sldId id="295" r:id="rId39"/>
    <p:sldId id="282" r:id="rId40"/>
    <p:sldId id="297" r:id="rId41"/>
    <p:sldId id="261" r:id="rId42"/>
    <p:sldId id="296" r:id="rId43"/>
    <p:sldId id="303" r:id="rId44"/>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05" autoAdjust="0"/>
  </p:normalViewPr>
  <p:slideViewPr>
    <p:cSldViewPr snapToGrid="0">
      <p:cViewPr varScale="1">
        <p:scale>
          <a:sx n="151" d="100"/>
          <a:sy n="151" d="100"/>
        </p:scale>
        <p:origin x="2946" y="15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10" d="100"/>
          <a:sy n="110" d="100"/>
        </p:scale>
        <p:origin x="3318"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4B7AF7-A10A-ECA8-2BD0-C28C63C35016}"/>
              </a:ext>
            </a:extLst>
          </p:cNvPr>
          <p:cNvSpPr>
            <a:spLocks noGrp="1"/>
          </p:cNvSpPr>
          <p:nvPr>
            <p:ph type="hdr" sz="quarter"/>
          </p:nvPr>
        </p:nvSpPr>
        <p:spPr>
          <a:xfrm>
            <a:off x="0" y="0"/>
            <a:ext cx="3012001" cy="462721"/>
          </a:xfrm>
          <a:prstGeom prst="rect">
            <a:avLst/>
          </a:prstGeom>
        </p:spPr>
        <p:txBody>
          <a:bodyPr vert="horz" lIns="87490" tIns="43745" rIns="87490" bIns="43745" rtlCol="0"/>
          <a:lstStyle>
            <a:lvl1pPr algn="l">
              <a:defRPr sz="1100"/>
            </a:lvl1pPr>
          </a:lstStyle>
          <a:p>
            <a:endParaRPr lang="en-US"/>
          </a:p>
        </p:txBody>
      </p:sp>
      <p:sp>
        <p:nvSpPr>
          <p:cNvPr id="3" name="Date Placeholder 2">
            <a:extLst>
              <a:ext uri="{FF2B5EF4-FFF2-40B4-BE49-F238E27FC236}">
                <a16:creationId xmlns:a16="http://schemas.microsoft.com/office/drawing/2014/main" id="{00B90BC2-C4E3-9B95-3227-F6F11E6CB3E4}"/>
              </a:ext>
            </a:extLst>
          </p:cNvPr>
          <p:cNvSpPr>
            <a:spLocks noGrp="1"/>
          </p:cNvSpPr>
          <p:nvPr>
            <p:ph type="dt" sz="quarter" idx="1"/>
          </p:nvPr>
        </p:nvSpPr>
        <p:spPr>
          <a:xfrm>
            <a:off x="3936566" y="0"/>
            <a:ext cx="3012001" cy="462721"/>
          </a:xfrm>
          <a:prstGeom prst="rect">
            <a:avLst/>
          </a:prstGeom>
        </p:spPr>
        <p:txBody>
          <a:bodyPr vert="horz" lIns="87490" tIns="43745" rIns="87490" bIns="43745" rtlCol="0"/>
          <a:lstStyle>
            <a:lvl1pPr algn="r">
              <a:defRPr sz="1100"/>
            </a:lvl1pPr>
          </a:lstStyle>
          <a:p>
            <a:fld id="{F809A554-CEEB-4B56-AE0A-FC3CF9207A0C}" type="datetime1">
              <a:rPr lang="en-US" smtClean="0"/>
              <a:t>7/17/2024</a:t>
            </a:fld>
            <a:endParaRPr lang="en-US"/>
          </a:p>
        </p:txBody>
      </p:sp>
      <p:sp>
        <p:nvSpPr>
          <p:cNvPr id="4" name="Footer Placeholder 3">
            <a:extLst>
              <a:ext uri="{FF2B5EF4-FFF2-40B4-BE49-F238E27FC236}">
                <a16:creationId xmlns:a16="http://schemas.microsoft.com/office/drawing/2014/main" id="{ACB87C38-C2C1-4BE9-76EC-1AEDBFE2207F}"/>
              </a:ext>
            </a:extLst>
          </p:cNvPr>
          <p:cNvSpPr>
            <a:spLocks noGrp="1"/>
          </p:cNvSpPr>
          <p:nvPr>
            <p:ph type="ftr" sz="quarter" idx="2"/>
          </p:nvPr>
        </p:nvSpPr>
        <p:spPr>
          <a:xfrm>
            <a:off x="0" y="8773355"/>
            <a:ext cx="3012001" cy="462720"/>
          </a:xfrm>
          <a:prstGeom prst="rect">
            <a:avLst/>
          </a:prstGeom>
        </p:spPr>
        <p:txBody>
          <a:bodyPr vert="horz" lIns="87490" tIns="43745" rIns="87490" bIns="43745" rtlCol="0" anchor="b"/>
          <a:lstStyle>
            <a:lvl1pPr algn="l">
              <a:defRPr sz="1100"/>
            </a:lvl1pPr>
          </a:lstStyle>
          <a:p>
            <a:endParaRPr lang="en-US"/>
          </a:p>
        </p:txBody>
      </p:sp>
      <p:sp>
        <p:nvSpPr>
          <p:cNvPr id="5" name="Slide Number Placeholder 4">
            <a:extLst>
              <a:ext uri="{FF2B5EF4-FFF2-40B4-BE49-F238E27FC236}">
                <a16:creationId xmlns:a16="http://schemas.microsoft.com/office/drawing/2014/main" id="{8C6DBD9D-AF54-3ECB-4830-B7A15B173E17}"/>
              </a:ext>
            </a:extLst>
          </p:cNvPr>
          <p:cNvSpPr>
            <a:spLocks noGrp="1"/>
          </p:cNvSpPr>
          <p:nvPr>
            <p:ph type="sldNum" sz="quarter" idx="3"/>
          </p:nvPr>
        </p:nvSpPr>
        <p:spPr>
          <a:xfrm>
            <a:off x="3936566" y="8773355"/>
            <a:ext cx="3012001" cy="462720"/>
          </a:xfrm>
          <a:prstGeom prst="rect">
            <a:avLst/>
          </a:prstGeom>
        </p:spPr>
        <p:txBody>
          <a:bodyPr vert="horz" lIns="87490" tIns="43745" rIns="87490" bIns="43745" rtlCol="0" anchor="b"/>
          <a:lstStyle>
            <a:lvl1pPr algn="r">
              <a:defRPr sz="1100"/>
            </a:lvl1pPr>
          </a:lstStyle>
          <a:p>
            <a:fld id="{43763E9F-6145-4DB8-A8F1-28642BC8A39A}" type="slidenum">
              <a:rPr lang="en-US" smtClean="0"/>
              <a:t>‹#›</a:t>
            </a:fld>
            <a:endParaRPr lang="en-US"/>
          </a:p>
        </p:txBody>
      </p:sp>
    </p:spTree>
    <p:extLst>
      <p:ext uri="{BB962C8B-B14F-4D97-AF65-F5344CB8AC3E}">
        <p14:creationId xmlns:p14="http://schemas.microsoft.com/office/powerpoint/2010/main" val="148074628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87" tIns="46244" rIns="92487" bIns="46244"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87" tIns="46244" rIns="92487" bIns="46244" rtlCol="0"/>
          <a:lstStyle>
            <a:lvl1pPr algn="r">
              <a:defRPr sz="1200"/>
            </a:lvl1pPr>
          </a:lstStyle>
          <a:p>
            <a:fld id="{6CCCEC6F-842D-4D35-840E-8ADB3E9CCDB4}" type="datetime1">
              <a:rPr lang="en-US" smtClean="0"/>
              <a:t>7/17/2024</a:t>
            </a:fld>
            <a:endParaRPr lang="en-US"/>
          </a:p>
        </p:txBody>
      </p:sp>
      <p:sp>
        <p:nvSpPr>
          <p:cNvPr id="4" name="Slide Image Placeholder 3"/>
          <p:cNvSpPr>
            <a:spLocks noGrp="1" noRot="1" noChangeAspect="1"/>
          </p:cNvSpPr>
          <p:nvPr>
            <p:ph type="sldImg" idx="2"/>
          </p:nvPr>
        </p:nvSpPr>
        <p:spPr>
          <a:xfrm>
            <a:off x="704850" y="1154113"/>
            <a:ext cx="5540375" cy="3117850"/>
          </a:xfrm>
          <a:prstGeom prst="rect">
            <a:avLst/>
          </a:prstGeom>
          <a:noFill/>
          <a:ln w="12700">
            <a:solidFill>
              <a:prstClr val="black"/>
            </a:solidFill>
          </a:ln>
        </p:spPr>
        <p:txBody>
          <a:bodyPr vert="horz" lIns="92487" tIns="46244" rIns="92487" bIns="46244" rtlCol="0" anchor="ctr"/>
          <a:lstStyle/>
          <a:p>
            <a:endParaRPr lang="en-US"/>
          </a:p>
        </p:txBody>
      </p:sp>
      <p:sp>
        <p:nvSpPr>
          <p:cNvPr id="5" name="Notes Placeholder 4"/>
          <p:cNvSpPr>
            <a:spLocks noGrp="1"/>
          </p:cNvSpPr>
          <p:nvPr>
            <p:ph type="body" sz="quarter" idx="3"/>
          </p:nvPr>
        </p:nvSpPr>
        <p:spPr>
          <a:xfrm>
            <a:off x="695008" y="4444862"/>
            <a:ext cx="5560060" cy="3636705"/>
          </a:xfrm>
          <a:prstGeom prst="rect">
            <a:avLst/>
          </a:prstGeom>
        </p:spPr>
        <p:txBody>
          <a:bodyPr vert="horz" lIns="92487" tIns="46244" rIns="92487" bIns="462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0"/>
            <a:ext cx="3011699" cy="463407"/>
          </a:xfrm>
          <a:prstGeom prst="rect">
            <a:avLst/>
          </a:prstGeom>
        </p:spPr>
        <p:txBody>
          <a:bodyPr vert="horz" lIns="92487" tIns="46244" rIns="92487" bIns="46244"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70"/>
            <a:ext cx="3011699" cy="463407"/>
          </a:xfrm>
          <a:prstGeom prst="rect">
            <a:avLst/>
          </a:prstGeom>
        </p:spPr>
        <p:txBody>
          <a:bodyPr vert="horz" lIns="92487" tIns="46244" rIns="92487" bIns="46244" rtlCol="0" anchor="b"/>
          <a:lstStyle>
            <a:lvl1pPr algn="r">
              <a:defRPr sz="1200"/>
            </a:lvl1pPr>
          </a:lstStyle>
          <a:p>
            <a:fld id="{E5C39E27-13DF-4E8E-9D3A-03E47D855A32}" type="slidenum">
              <a:rPr lang="en-US" smtClean="0"/>
              <a:t>‹#›</a:t>
            </a:fld>
            <a:endParaRPr lang="en-US"/>
          </a:p>
        </p:txBody>
      </p:sp>
    </p:spTree>
    <p:extLst>
      <p:ext uri="{BB962C8B-B14F-4D97-AF65-F5344CB8AC3E}">
        <p14:creationId xmlns:p14="http://schemas.microsoft.com/office/powerpoint/2010/main" val="154946939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FC531E5E-58E9-5123-7D66-CD8098B6228E}"/>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85622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A4875745-20C9-F955-B2D8-B31FE32EDEB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066485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8F2F3A7F-BB55-6EB2-97A2-83CA8D3886C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278130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C91654F8-3AF2-C165-A1E8-4F06B3A9FD0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039130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6E970AC0-81BC-3520-0E80-0DFEE45900F9}"/>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263131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790B73A2-CD0B-6A5E-ACF6-963A8DF118E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12877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5C5A4F90-03C2-7C4E-DC97-ACC76ED85A6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64214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391831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B7D4D27E-8B59-F13B-1C9A-1A913FB4A9EA}"/>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655534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4DF37146-E33C-3187-73C8-E28E5C3943F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58516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573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BC53521A-7F90-423D-F358-26D4DB11333A}"/>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266646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61760950-AA90-95D7-1957-C5FE4E6CDC7D}"/>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607183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24887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BF07F608-B910-BAB3-F3E3-9CB0D0805FE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9137729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FA48784E-348E-86D8-6B74-9A34F25E43A4}"/>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9988769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CBCA1CC5-8407-6FB5-86CB-3E9A86EBD54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0192938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16A40098-66F9-D1F7-6B0B-89DDB0FB86A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964937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626250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74F23862-FB17-269A-9DEB-E0577D8B0162}"/>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933078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8752367A-E0FE-61D6-2362-74915973F6AF}"/>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9977342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42242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41AA9114-2A78-7084-C053-AE797B1D4DE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9267376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758406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346619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FE7A8A13-44DE-5A39-D0A4-FDC6A4041F0F}"/>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0603529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283190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145321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226501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B6877142-57FE-FC2D-8458-B1E035254C2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957664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011337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682640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1BDCCE25-607F-04D2-CA00-E5327DB0A70F}"/>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632122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F4FF7505-2DDE-A4DC-DA04-3BDB867E6982}"/>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142268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40D61F23-7781-2634-C83E-B9CEB97B0574}"/>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0306601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C68D63E0-E0D2-19DD-FE80-A41FC66ED86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404513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89850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46572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14E7C555-AC65-53FA-9D6F-C85B4D93980E}"/>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529850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EA687ABA-F7BF-B188-DBB8-A262716BB2EE}"/>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783254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760AEE91-A07F-25A2-FF5C-F36B42B5DF9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418929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A7C8534C-CB4F-015B-F1E2-47B65CC67602}"/>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838785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74423" y="802298"/>
            <a:ext cx="8637073" cy="2920713"/>
          </a:xfrm>
        </p:spPr>
        <p:txBody>
          <a:bodyPr bIns="0" anchor="b">
            <a:normAutofit/>
          </a:bodyPr>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774424" y="3724074"/>
            <a:ext cx="8637072" cy="977621"/>
          </a:xfrm>
        </p:spPr>
        <p:txBody>
          <a:bodyPr tIns="91440" bIns="91440">
            <a:normAutofit/>
          </a:bodyPr>
          <a:lstStyle>
            <a:lvl1pPr marL="0" indent="0" algn="ctr">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FF61F67-447A-483D-9F77-920D3958A838}" type="datetime1">
              <a:rPr lang="en-US" smtClean="0"/>
              <a:t>7/17/2024</a:t>
            </a:fld>
            <a:endParaRPr lang="en-US" dirty="0"/>
          </a:p>
        </p:txBody>
      </p:sp>
      <p:sp>
        <p:nvSpPr>
          <p:cNvPr id="5" name="Footer Placeholder 4"/>
          <p:cNvSpPr>
            <a:spLocks noGrp="1"/>
          </p:cNvSpPr>
          <p:nvPr>
            <p:ph type="ftr" sz="quarter" idx="11"/>
          </p:nvPr>
        </p:nvSpPr>
        <p:spPr>
          <a:xfrm>
            <a:off x="1451579" y="329307"/>
            <a:ext cx="5626774" cy="309201"/>
          </a:xfrm>
        </p:spPr>
        <p:txBody>
          <a:bodyPr/>
          <a:lstStyle/>
          <a:p>
            <a:endParaRPr lang="en-US" dirty="0"/>
          </a:p>
        </p:txBody>
      </p:sp>
      <p:sp>
        <p:nvSpPr>
          <p:cNvPr id="6" name="Slide Number Placeholder 5"/>
          <p:cNvSpPr>
            <a:spLocks noGrp="1"/>
          </p:cNvSpPr>
          <p:nvPr>
            <p:ph type="sldNum" sz="quarter" idx="12"/>
          </p:nvPr>
        </p:nvSpPr>
        <p:spPr>
          <a:xfrm>
            <a:off x="476834" y="798973"/>
            <a:ext cx="811019" cy="503578"/>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67781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D55C2D-B0DE-4186-AFD2-541696598F35}" type="datetime1">
              <a:rPr lang="en-US" smtClean="0"/>
              <a:t>7/17/2024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09031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7052"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518654"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369A27-5433-4C3F-BE3A-73870E8488C2}" type="datetime1">
              <a:rPr lang="en-US" smtClean="0"/>
              <a:t>7/17/2024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492522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BF510C3-9B77-42D7-8FCB-A1DE41EF030C}" type="datetime1">
              <a:rPr lang="en-US" smtClean="0"/>
              <a:t>7/17/2024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81309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9A468B9B-C70B-4F19-B301-13529B9E47B6}" type="datetime1">
              <a:rPr lang="en-US" smtClean="0"/>
              <a:t>7/17/2024</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smtClean="0"/>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785273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E59E48-700D-4756-A3CA-3BC5474992C2}" type="datetime1">
              <a:rPr lang="en-US" smtClean="0"/>
              <a:t>7/17/2024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495268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0B95C9-4636-45C1-97BF-5610A54A4F58}" type="datetime1">
              <a:rPr lang="en-US" smtClean="0"/>
              <a:t>7/17/2024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85916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E59E48-700D-4756-A3CA-3BC5474992C2}" type="datetime1">
              <a:rPr lang="en-US" smtClean="0"/>
              <a:t>7/17/2024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56008330"/>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E59E48-700D-4756-A3CA-3BC5474992C2}" type="datetime1">
              <a:rPr lang="en-US" smtClean="0"/>
              <a:t>7/17/2024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56597522"/>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70486B8-74EB-40FD-8172-017EC3F230E6}" type="datetime1">
              <a:rPr lang="en-US" smtClean="0"/>
              <a:t>7/17/2024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370546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E75FFE-83AF-46A6-AE9C-3B6619C37ACE}" type="datetime1">
              <a:rPr lang="en-US" smtClean="0"/>
              <a:t>7/17/2024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2492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00F23E-2335-4669-809A-84A2AF28EDB5}" type="datetime1">
              <a:rPr lang="en-US" smtClean="0"/>
              <a:t>7/17/2024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84209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E59E48-700D-4756-A3CA-3BC5474992C2}" type="datetime1">
              <a:rPr lang="en-US" smtClean="0"/>
              <a:t>7/17/2024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07119885"/>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4FB0B4-BEDD-47B3-A1E2-579E114B0D11}" type="datetime1">
              <a:rPr lang="en-US" smtClean="0"/>
              <a:t>7/17/2024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783248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0A4995-5DB9-43C8-BFA8-35721C3618E9}" type="datetime1">
              <a:rPr lang="en-US" smtClean="0"/>
              <a:t>7/17/2024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899725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E59E48-700D-4756-A3CA-3BC5474992C2}" type="datetime1">
              <a:rPr lang="en-US" smtClean="0"/>
              <a:t>7/17/2024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52693235"/>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E59E48-700D-4756-A3CA-3BC5474992C2}" type="datetime1">
              <a:rPr lang="en-US" smtClean="0"/>
              <a:t>7/17/2024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19435090"/>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E59E48-700D-4756-A3CA-3BC5474992C2}" type="datetime1">
              <a:rPr lang="en-US" smtClean="0"/>
              <a:t>7/17/2024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986751826"/>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7E59E48-700D-4756-A3CA-3BC5474992C2}" type="datetime1">
              <a:rPr lang="en-US" smtClean="0"/>
              <a:t>7/17/2024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71201626"/>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F27A59E-0E24-4E81-A066-83AD4956CDB1}" type="datetime1">
              <a:rPr lang="en-US" smtClean="0"/>
              <a:t>7/17/2024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9959808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E59E48-700D-4756-A3CA-3BC5474992C2}" type="datetime1">
              <a:rPr lang="en-US" smtClean="0"/>
              <a:t>7/17/2024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73167356"/>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E59E48-700D-4756-A3CA-3BC5474992C2}" type="datetime1">
              <a:rPr lang="en-US" smtClean="0"/>
              <a:t>7/17/2024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9560047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74423" y="1756130"/>
            <a:ext cx="8643154" cy="1969007"/>
          </a:xfrm>
        </p:spPr>
        <p:txBody>
          <a:bodyPr anchor="b">
            <a:normAutofit/>
          </a:bodyPr>
          <a:lstStyle>
            <a:lvl1pPr algn="ctr">
              <a:defRPr sz="3600"/>
            </a:lvl1pPr>
          </a:lstStyle>
          <a:p>
            <a:r>
              <a:rPr lang="en-US"/>
              <a:t>Click to edit Master title style</a:t>
            </a:r>
            <a:endParaRPr lang="en-US" dirty="0"/>
          </a:p>
        </p:txBody>
      </p:sp>
      <p:sp>
        <p:nvSpPr>
          <p:cNvPr id="3" name="Text Placeholder 2"/>
          <p:cNvSpPr>
            <a:spLocks noGrp="1"/>
          </p:cNvSpPr>
          <p:nvPr>
            <p:ph type="body" idx="1"/>
          </p:nvPr>
        </p:nvSpPr>
        <p:spPr>
          <a:xfrm>
            <a:off x="1774423" y="3725137"/>
            <a:ext cx="8643154" cy="1093987"/>
          </a:xfrm>
        </p:spPr>
        <p:txBody>
          <a:bodyPr tIns="91440">
            <a:normAutofit/>
          </a:bodyPr>
          <a:lstStyle>
            <a:lvl1pPr marL="0" indent="0" algn="ct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FE0584-7EA4-41B7-91A2-E4BF0FDB7A2B}" type="datetime1">
              <a:rPr lang="en-US" smtClean="0"/>
              <a:t>7/17/2024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37263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293577"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488654"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4140" y="2017343"/>
            <a:ext cx="4488654"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A0C940A-3458-45BD-97E2-B0256A2B67BF}" type="datetime1">
              <a:rPr lang="en-US" smtClean="0"/>
              <a:t>7/17/2024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35757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295603"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488794"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488794"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56025" y="2023003"/>
            <a:ext cx="4488794"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56025" y="2821491"/>
            <a:ext cx="4488794"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3A4678-1579-400E-9310-CC8C78C7B8E3}" type="datetime1">
              <a:rPr lang="en-US" smtClean="0"/>
              <a:t>7/17/2024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948624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F0175BC-55FC-4024-BAEB-BC9A7E0B104B}" type="datetime1">
              <a:rPr lang="en-US" smtClean="0"/>
              <a:t>7/17/2024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65304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94E275-153B-4CF2-9104-728FAC6E27A3}" type="datetime1">
              <a:rPr lang="en-US" smtClean="0"/>
              <a:t>7/17/2024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11300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2961967" cy="2406518"/>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73032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2961967"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2EB6186-84F9-4ABE-90B5-DC5C761562FD}" type="datetime1">
              <a:rPr lang="en-US" smtClean="0"/>
              <a:t>7/17/2024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0038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2"/>
            <a:ext cx="5532328" cy="1922299"/>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50000"/>
              <a:lumOff val="50000"/>
              <a:alpha val="80000"/>
            </a:schemeClr>
          </a:solidFill>
          <a:ln w="9525" cap="sq">
            <a:noFill/>
            <a:miter lim="800000"/>
          </a:ln>
          <a:effectLst/>
        </p:spPr>
        <p:txBody>
          <a:bodyPr vert="horz" lIns="91440" tIns="45720" rIns="91440" bIns="45720" rtlCol="0" anchor="t">
            <a:normAutofit/>
          </a:bodyPr>
          <a:lstStyle>
            <a:lvl1pPr>
              <a:defRPr lang="en-US" sz="3200" dirty="0"/>
            </a:lvl1pPr>
          </a:lstStyle>
          <a:p>
            <a:pPr lvl="0" algn="ctr"/>
            <a:r>
              <a:rPr lang="en-US"/>
              <a:t>Click icon to add picture</a:t>
            </a:r>
            <a:endParaRPr lang="en-US" dirty="0"/>
          </a:p>
        </p:txBody>
      </p:sp>
      <p:sp>
        <p:nvSpPr>
          <p:cNvPr id="4" name="Text Placeholder 3"/>
          <p:cNvSpPr>
            <a:spLocks noGrp="1"/>
          </p:cNvSpPr>
          <p:nvPr>
            <p:ph type="body" sz="half" idx="2"/>
          </p:nvPr>
        </p:nvSpPr>
        <p:spPr>
          <a:xfrm>
            <a:off x="1450329" y="3059600"/>
            <a:ext cx="5524404" cy="2090134"/>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E6036470-349C-4D59-96E5-97A7F290530E}" type="datetime1">
              <a:rPr lang="en-US" smtClean="0"/>
              <a:t>7/17/2024</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2599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5.jp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1579" y="804519"/>
            <a:ext cx="9291215" cy="104923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29121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42079"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04EF0FD5-0637-4E25-AB2C-0B4C61C90E81}" type="datetime1">
              <a:rPr lang="en-US" smtClean="0"/>
              <a:t>7/17/2024</a:t>
            </a:fld>
            <a:endParaRPr lang="en-US" dirty="0"/>
          </a:p>
        </p:txBody>
      </p:sp>
      <p:sp>
        <p:nvSpPr>
          <p:cNvPr id="5" name="Footer Placeholder 4"/>
          <p:cNvSpPr>
            <a:spLocks noGrp="1"/>
          </p:cNvSpPr>
          <p:nvPr>
            <p:ph type="ftr" sz="quarter" idx="3"/>
          </p:nvPr>
        </p:nvSpPr>
        <p:spPr>
          <a:xfrm>
            <a:off x="1451579" y="329307"/>
            <a:ext cx="562677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smtClean="0"/>
              <a:pPr/>
              <a:t>‹#›</a:t>
            </a:fld>
            <a:endParaRPr lang="en-US" dirty="0"/>
          </a:p>
        </p:txBody>
      </p:sp>
      <p:sp>
        <p:nvSpPr>
          <p:cNvPr id="9" name="Rectangle 8"/>
          <p:cNvSpPr/>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2" name="Straight Connector 11"/>
          <p:cNvCxnSpPr/>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2793954"/>
      </p:ext>
    </p:extLst>
  </p:cSld>
  <p:clrMap bg1="dk1" tx1="lt1" bg2="dk2" tx2="lt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Lst>
  <p:hf sldNum="0" hdr="0" ftr="0" dt="0"/>
  <p:txStyles>
    <p:title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04EF0FD5-0637-4E25-AB2C-0B4C61C90E81}" type="datetime1">
              <a:rPr lang="en-US" smtClean="0"/>
              <a:t>7/17/2024</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37578861"/>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hyperlink" Target="https://reg.uga.edu/general-information/calendars/centralized-classroom-scheduling/" TargetMode="External"/><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hyperlink" Target="https://policy.uga.edu/policies/#/programs/rJEt0kqUT?bc=true&amp;bcCurrent=Scheduling%20Classes&amp;bcGroup=Classroom%20Management&amp;bcItemType=programs" TargetMode="External"/><Relationship Id="rId4" Type="http://schemas.openxmlformats.org/officeDocument/2006/relationships/hyperlink" Target="https://policy.uga.edu/policies/#/programs/rkG_j15LT?bc=true&amp;bcCurrent=Centralized%20Classroom%20and%20Event%20Scheduling&amp;bcGroup=Classroom%20Management&amp;bcItemType=program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hyperlink" Target="https://reg.uga.edu/general-information/calendars/centralized-classroom-scheduling/"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hyperlink" Target="mailto:regsupp@uga.edu" TargetMode="External"/><Relationship Id="rId4" Type="http://schemas.openxmlformats.org/officeDocument/2006/relationships/hyperlink" Target="https://connectuga.uga.edu/protected/Banner9TrainingManual.pdf"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hyperlink" Target="https://reg.uga.edu/faculty-and-staff/centralized-classroom/" TargetMode="External"/><Relationship Id="rId4" Type="http://schemas.openxmlformats.org/officeDocument/2006/relationships/hyperlink" Target="https://policy.uga.edu/policies/#/programs/rkG_j15LT?bc=true&amp;bcCurrent=Centralized%20Classroom%20and%20Event%20Scheduling&amp;bcGroup=Classroom%20Management&amp;bcItemType=programs"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hyperlink" Target="https://reg.uga.edu/faculty-and-staff/centralized-classroom/forms/25LivePreference/"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19.xml"/><Relationship Id="rId5" Type="http://schemas.openxmlformats.org/officeDocument/2006/relationships/image" Target="../media/image17.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8.xml"/><Relationship Id="rId1" Type="http://schemas.openxmlformats.org/officeDocument/2006/relationships/slideLayout" Target="../slideLayouts/slideLayout19.xml"/><Relationship Id="rId5" Type="http://schemas.openxmlformats.org/officeDocument/2006/relationships/image" Target="../media/image20.jpeg"/><Relationship Id="rId4" Type="http://schemas.openxmlformats.org/officeDocument/2006/relationships/hyperlink" Target="https://freebie.photography/nature/slides/cloudy_blue_sky.ht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20.xml"/><Relationship Id="rId5" Type="http://schemas.openxmlformats.org/officeDocument/2006/relationships/hyperlink" Target="mailto:classrooms@uga.edu" TargetMode="External"/><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20.xml"/><Relationship Id="rId5" Type="http://schemas.openxmlformats.org/officeDocument/2006/relationships/hyperlink" Target="mailto:classrooms@uga.edu" TargetMode="External"/><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20.xml"/><Relationship Id="rId5" Type="http://schemas.openxmlformats.org/officeDocument/2006/relationships/hyperlink" Target="mailto:classrooms@uga.edu" TargetMode="External"/><Relationship Id="rId4" Type="http://schemas.openxmlformats.org/officeDocument/2006/relationships/image" Target="../media/image21.jpe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20.xml"/><Relationship Id="rId5" Type="http://schemas.openxmlformats.org/officeDocument/2006/relationships/image" Target="../media/image22.png"/><Relationship Id="rId4" Type="http://schemas.openxmlformats.org/officeDocument/2006/relationships/hyperlink" Target="https://policy.uga.edu/policies/#/programs/rkG_j15LT?bc=true&amp;bcCurrent=Centralized%20Classroom%20and%20Event%20Scheduling&amp;bcGroup=Classroom%20Management&amp;bcItemType=program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hyperlink" Target="https://grad.uga.edu/gradfirst/about-gradfirst/faqs/" TargetMode="External"/><Relationship Id="rId2" Type="http://schemas.openxmlformats.org/officeDocument/2006/relationships/notesSlide" Target="../notesSlides/notesSlide33.xml"/><Relationship Id="rId1" Type="http://schemas.openxmlformats.org/officeDocument/2006/relationships/slideLayout" Target="../slideLayouts/slideLayout2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hyperlink" Target="https://policy.uga.edu/policies/#/programs/rJEt0kqUT?bc=true&amp;bcCurrent=Scheduling%20Classes&amp;bcGroup=Classroom%20Management&amp;bcItemType=programs" TargetMode="External"/><Relationship Id="rId2" Type="http://schemas.openxmlformats.org/officeDocument/2006/relationships/notesSlide" Target="../notesSlides/notesSlide35.xml"/><Relationship Id="rId1" Type="http://schemas.openxmlformats.org/officeDocument/2006/relationships/slideLayout" Target="../slideLayouts/slideLayout19.xml"/><Relationship Id="rId5" Type="http://schemas.openxmlformats.org/officeDocument/2006/relationships/hyperlink" Target="https://reg.uga.edu/general-information/daily-class-schedule/" TargetMode="External"/><Relationship Id="rId4" Type="http://schemas.openxmlformats.org/officeDocument/2006/relationships/hyperlink" Target="https://reg.uga.edu/faculty-and-staff/course-scheduling/off-schedule/"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hyperlink" Target="mailto:classrooms@uga.edu?subject=" TargetMode="External"/><Relationship Id="rId2" Type="http://schemas.openxmlformats.org/officeDocument/2006/relationships/notesSlide" Target="../notesSlides/notesSlide36.xml"/><Relationship Id="rId1" Type="http://schemas.openxmlformats.org/officeDocument/2006/relationships/slideLayout" Target="../slideLayouts/slideLayout20.xml"/><Relationship Id="rId6" Type="http://schemas.openxmlformats.org/officeDocument/2006/relationships/hyperlink" Target="https://reg.uga.edu/general-information/calendars/registration-dates.html" TargetMode="External"/><Relationship Id="rId5" Type="http://schemas.openxmlformats.org/officeDocument/2006/relationships/hyperlink" Target="mailto:currsys@uga.edu" TargetMode="External"/><Relationship Id="rId4" Type="http://schemas.openxmlformats.org/officeDocument/2006/relationships/hyperlink" Target="https://reg.uga.edu/faculty-and-staff/course-scheduling/off-schedule/"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20.xm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20.xml"/><Relationship Id="rId5" Type="http://schemas.openxmlformats.org/officeDocument/2006/relationships/hyperlink" Target="mailto:classrooms@uga.edu" TargetMode="External"/><Relationship Id="rId4" Type="http://schemas.openxmlformats.org/officeDocument/2006/relationships/hyperlink" Target="https://reg.uga.edu/general-information/calendars/final-exam-schedul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20.xml"/><Relationship Id="rId4" Type="http://schemas.openxmlformats.org/officeDocument/2006/relationships/hyperlink" Target="https://reg.uga.edu/general-information/calendars/final-exam-schedule/"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hyperlink" Target="https://policy.uga.edu/policies/#/programs/category/63fcf8655337ec001fdd7bd5" TargetMode="External"/><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hyperlink" Target="https://policy.uga.edu/policies/#/programs/category/63fcf8655337ec001fdd7bd5" TargetMode="External"/><Relationship Id="rId2" Type="http://schemas.openxmlformats.org/officeDocument/2006/relationships/notesSlide" Target="../notesSlides/notesSlide41.xml"/><Relationship Id="rId1" Type="http://schemas.openxmlformats.org/officeDocument/2006/relationships/slideLayout" Target="../slideLayouts/slideLayout14.xml"/><Relationship Id="rId5" Type="http://schemas.openxmlformats.org/officeDocument/2006/relationships/image" Target="../media/image31.png"/><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20.xml"/><Relationship Id="rId5" Type="http://schemas.openxmlformats.org/officeDocument/2006/relationships/hyperlink" Target="mailto:classrooms@uga.edu" TargetMode="Externa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hyperlink" Target="mailto:classrooms@uga.edu" TargetMode="External"/><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hyperlink" Target="https://reg.uga.edu/faculty-and-staff/centralized-classroom/video-tutorials/" TargetMode="External"/><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BADCE-C6C0-460D-B3BD-FB5408CBABA4}"/>
              </a:ext>
            </a:extLst>
          </p:cNvPr>
          <p:cNvSpPr>
            <a:spLocks noGrp="1"/>
          </p:cNvSpPr>
          <p:nvPr>
            <p:ph type="ctrTitle"/>
          </p:nvPr>
        </p:nvSpPr>
        <p:spPr/>
        <p:txBody>
          <a:bodyPr>
            <a:normAutofit/>
          </a:bodyPr>
          <a:lstStyle/>
          <a:p>
            <a:pPr algn="ctr"/>
            <a:r>
              <a:rPr lang="en-US" sz="4800" dirty="0">
                <a:solidFill>
                  <a:schemeClr val="tx1"/>
                </a:solidFill>
              </a:rPr>
              <a:t>UGA </a:t>
            </a:r>
            <a:br>
              <a:rPr lang="en-US" sz="4800" dirty="0">
                <a:solidFill>
                  <a:schemeClr val="tx1"/>
                </a:solidFill>
              </a:rPr>
            </a:br>
            <a:r>
              <a:rPr lang="en-US" sz="4800" dirty="0">
                <a:solidFill>
                  <a:schemeClr val="tx1"/>
                </a:solidFill>
              </a:rPr>
              <a:t>Centralized Classroom Scheduling </a:t>
            </a:r>
            <a:br>
              <a:rPr lang="en-US" sz="4800" dirty="0">
                <a:solidFill>
                  <a:schemeClr val="tx1"/>
                </a:solidFill>
              </a:rPr>
            </a:br>
            <a:r>
              <a:rPr lang="en-US" sz="4800" dirty="0">
                <a:solidFill>
                  <a:schemeClr val="tx1"/>
                </a:solidFill>
              </a:rPr>
              <a:t>Information session:</a:t>
            </a:r>
            <a:br>
              <a:rPr lang="en-US" sz="4800" dirty="0"/>
            </a:br>
            <a:endParaRPr lang="en-US" sz="4800" dirty="0"/>
          </a:p>
        </p:txBody>
      </p:sp>
      <p:sp>
        <p:nvSpPr>
          <p:cNvPr id="5" name="Subtitle 4">
            <a:extLst>
              <a:ext uri="{FF2B5EF4-FFF2-40B4-BE49-F238E27FC236}">
                <a16:creationId xmlns:a16="http://schemas.microsoft.com/office/drawing/2014/main" id="{E8A06255-5244-5A55-A9D8-2B1327555EDC}"/>
              </a:ext>
            </a:extLst>
          </p:cNvPr>
          <p:cNvSpPr>
            <a:spLocks noGrp="1"/>
          </p:cNvSpPr>
          <p:nvPr>
            <p:ph type="subTitle" idx="1"/>
          </p:nvPr>
        </p:nvSpPr>
        <p:spPr>
          <a:xfrm rot="21420000">
            <a:off x="760581" y="2891973"/>
            <a:ext cx="9755187" cy="1518961"/>
          </a:xfrm>
        </p:spPr>
        <p:txBody>
          <a:bodyPr>
            <a:noAutofit/>
          </a:bodyPr>
          <a:lstStyle/>
          <a:p>
            <a:pPr algn="ctr"/>
            <a:r>
              <a:rPr lang="en-US" sz="3600" dirty="0">
                <a:solidFill>
                  <a:srgbClr val="FF0000"/>
                </a:solidFill>
                <a:latin typeface="Amasis MT Pro Black" panose="02040A04050005020304" pitchFamily="18" charset="0"/>
              </a:rPr>
              <a:t>Policies, Procedures, and </a:t>
            </a:r>
          </a:p>
          <a:p>
            <a:pPr algn="ctr"/>
            <a:r>
              <a:rPr lang="en-US" sz="3600" dirty="0">
                <a:solidFill>
                  <a:srgbClr val="FF0000"/>
                </a:solidFill>
                <a:latin typeface="Amasis MT Pro Black" panose="02040A04050005020304" pitchFamily="18" charset="0"/>
              </a:rPr>
              <a:t>Best Practices</a:t>
            </a:r>
          </a:p>
        </p:txBody>
      </p:sp>
      <p:pic>
        <p:nvPicPr>
          <p:cNvPr id="1028" name="Picture 4" descr="#8 Georgia Bulldogs - University Of Georgia G (375x3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169" y="4604655"/>
            <a:ext cx="2784184" cy="1801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825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FBCE9FC-F5E4-D0B1-D57A-E6B58296A270}"/>
              </a:ext>
            </a:extLst>
          </p:cNvPr>
          <p:cNvSpPr txBox="1"/>
          <p:nvPr/>
        </p:nvSpPr>
        <p:spPr>
          <a:xfrm>
            <a:off x="508807" y="1088132"/>
            <a:ext cx="10870249" cy="2862322"/>
          </a:xfrm>
          <a:prstGeom prst="rect">
            <a:avLst/>
          </a:prstGeom>
          <a:solidFill>
            <a:schemeClr val="bg1"/>
          </a:solidFill>
          <a:ln>
            <a:solidFill>
              <a:schemeClr val="tx1"/>
            </a:solidFill>
          </a:ln>
        </p:spPr>
        <p:txBody>
          <a:bodyPr wrap="square" rtlCol="0">
            <a:spAutoFit/>
          </a:bodyPr>
          <a:lstStyle/>
          <a:p>
            <a:r>
              <a:rPr lang="en-US" b="1" u="sng" dirty="0">
                <a:solidFill>
                  <a:srgbClr val="C00000"/>
                </a:solidFill>
                <a:latin typeface="Rockwell" panose="02060603020205020403" pitchFamily="18" charset="0"/>
              </a:rPr>
              <a:t>How will I know when my event request has been approved</a:t>
            </a:r>
            <a:r>
              <a:rPr lang="en-US" b="1" dirty="0">
                <a:solidFill>
                  <a:srgbClr val="C00000"/>
                </a:solidFill>
                <a:latin typeface="Rockwell" panose="02060603020205020403" pitchFamily="18" charset="0"/>
              </a:rPr>
              <a:t>?</a:t>
            </a:r>
          </a:p>
          <a:p>
            <a:r>
              <a:rPr lang="en-US" dirty="0">
                <a:latin typeface="Rockwell" panose="02060603020205020403" pitchFamily="18" charset="0"/>
              </a:rPr>
              <a:t>You will receive a room reservation confirmation generated by 25Live once the event has been processed.</a:t>
            </a:r>
          </a:p>
          <a:p>
            <a:endParaRPr lang="en-US" b="1" u="sng" dirty="0">
              <a:solidFill>
                <a:srgbClr val="C00000"/>
              </a:solidFill>
              <a:latin typeface="Rockwell" panose="02060603020205020403" pitchFamily="18" charset="0"/>
            </a:endParaRPr>
          </a:p>
          <a:p>
            <a:r>
              <a:rPr lang="en-US" b="1" u="sng" dirty="0">
                <a:solidFill>
                  <a:srgbClr val="C00000"/>
                </a:solidFill>
                <a:latin typeface="Rockwell" panose="02060603020205020403" pitchFamily="18" charset="0"/>
              </a:rPr>
              <a:t>Building and room access for events scheduled after 5 p.m.</a:t>
            </a:r>
            <a:endParaRPr lang="en-US" b="1" dirty="0">
              <a:solidFill>
                <a:srgbClr val="C00000"/>
              </a:solidFill>
              <a:latin typeface="Rockwell" panose="02060603020205020403" pitchFamily="18" charset="0"/>
            </a:endParaRPr>
          </a:p>
          <a:p>
            <a:r>
              <a:rPr lang="en-US" dirty="0">
                <a:latin typeface="Rockwell" panose="02060603020205020403" pitchFamily="18" charset="0"/>
              </a:rPr>
              <a:t>When an event is scheduled to meet after 5 p.m., a work request is submitted to the Facilities Management Division (FMD) to request that the building and room be opened and closed during the specified day and time.  </a:t>
            </a:r>
          </a:p>
          <a:p>
            <a:endParaRPr lang="en-US" dirty="0">
              <a:latin typeface="Rockwell" panose="02060603020205020403" pitchFamily="18" charset="0"/>
            </a:endParaRPr>
          </a:p>
          <a:p>
            <a:endParaRPr lang="en-US" dirty="0">
              <a:latin typeface="Rockwell" panose="02060603020205020403" pitchFamily="18" charset="0"/>
            </a:endParaRPr>
          </a:p>
        </p:txBody>
      </p:sp>
      <p:sp>
        <p:nvSpPr>
          <p:cNvPr id="2" name="TextBox 1">
            <a:extLst>
              <a:ext uri="{FF2B5EF4-FFF2-40B4-BE49-F238E27FC236}">
                <a16:creationId xmlns:a16="http://schemas.microsoft.com/office/drawing/2014/main" id="{5339677A-5335-2422-B6EA-45E1AADC984D}"/>
              </a:ext>
            </a:extLst>
          </p:cNvPr>
          <p:cNvSpPr txBox="1"/>
          <p:nvPr/>
        </p:nvSpPr>
        <p:spPr>
          <a:xfrm>
            <a:off x="244561" y="81482"/>
            <a:ext cx="11134495" cy="707886"/>
          </a:xfrm>
          <a:prstGeom prst="rect">
            <a:avLst/>
          </a:prstGeom>
          <a:noFill/>
        </p:spPr>
        <p:txBody>
          <a:bodyPr wrap="square" rtlCol="0">
            <a:spAutoFit/>
          </a:bodyPr>
          <a:lstStyle/>
          <a:p>
            <a:pPr algn="ctr"/>
            <a:r>
              <a:rPr lang="en-US" sz="4000" b="1" dirty="0">
                <a:solidFill>
                  <a:srgbClr val="C00000"/>
                </a:solidFill>
                <a:latin typeface="Rockwell" panose="02060603020205020403" pitchFamily="18" charset="0"/>
              </a:rPr>
              <a:t>Scheduling Events in 25Live</a:t>
            </a:r>
          </a:p>
        </p:txBody>
      </p:sp>
      <p:sp>
        <p:nvSpPr>
          <p:cNvPr id="3" name="TextBox 2">
            <a:extLst>
              <a:ext uri="{FF2B5EF4-FFF2-40B4-BE49-F238E27FC236}">
                <a16:creationId xmlns:a16="http://schemas.microsoft.com/office/drawing/2014/main" id="{F9A5DE98-E81E-D46F-2D67-78A29627DE3B}"/>
              </a:ext>
            </a:extLst>
          </p:cNvPr>
          <p:cNvSpPr txBox="1"/>
          <p:nvPr/>
        </p:nvSpPr>
        <p:spPr>
          <a:xfrm>
            <a:off x="508807" y="4328808"/>
            <a:ext cx="10870249" cy="914400"/>
          </a:xfrm>
          <a:prstGeom prst="rect">
            <a:avLst/>
          </a:prstGeom>
          <a:noFill/>
        </p:spPr>
        <p:txBody>
          <a:bodyPr wrap="square" rtlCol="0">
            <a:spAutoFit/>
          </a:bodyPr>
          <a:lstStyle/>
          <a:p>
            <a:r>
              <a:rPr lang="en-US" dirty="0">
                <a:latin typeface="Rockwell" panose="02060603020205020403" pitchFamily="18" charset="0"/>
              </a:rPr>
              <a:t>The </a:t>
            </a:r>
            <a:r>
              <a:rPr lang="en-US" b="1" dirty="0">
                <a:latin typeface="Rockwell" panose="02060603020205020403" pitchFamily="18" charset="0"/>
              </a:rPr>
              <a:t>Registrar’s Office </a:t>
            </a:r>
            <a:r>
              <a:rPr lang="en-US" dirty="0">
                <a:latin typeface="Rockwell" panose="02060603020205020403" pitchFamily="18" charset="0"/>
              </a:rPr>
              <a:t>processes </a:t>
            </a:r>
            <a:r>
              <a:rPr lang="en-US" u="sng" dirty="0">
                <a:latin typeface="Rockwell" panose="02060603020205020403" pitchFamily="18" charset="0"/>
              </a:rPr>
              <a:t>academic course-related events </a:t>
            </a:r>
            <a:r>
              <a:rPr lang="en-US" dirty="0">
                <a:latin typeface="Rockwell" panose="02060603020205020403" pitchFamily="18" charset="0"/>
              </a:rPr>
              <a:t>within two business days.</a:t>
            </a:r>
          </a:p>
          <a:p>
            <a:endParaRPr lang="en-US" dirty="0">
              <a:latin typeface="Rockwell" panose="02060603020205020403" pitchFamily="18" charset="0"/>
            </a:endParaRPr>
          </a:p>
          <a:p>
            <a:r>
              <a:rPr lang="en-US" b="1" dirty="0">
                <a:latin typeface="Rockwell" panose="02060603020205020403" pitchFamily="18" charset="0"/>
              </a:rPr>
              <a:t>CRETS</a:t>
            </a:r>
            <a:r>
              <a:rPr lang="en-US" dirty="0">
                <a:latin typeface="Rockwell" panose="02060603020205020403" pitchFamily="18" charset="0"/>
              </a:rPr>
              <a:t> processes all </a:t>
            </a:r>
            <a:r>
              <a:rPr lang="en-US" u="sng" dirty="0">
                <a:latin typeface="Rockwell" panose="02060603020205020403" pitchFamily="18" charset="0"/>
              </a:rPr>
              <a:t>non-course related event </a:t>
            </a:r>
            <a:r>
              <a:rPr lang="en-US" dirty="0">
                <a:latin typeface="Rockwell" panose="02060603020205020403" pitchFamily="18" charset="0"/>
              </a:rPr>
              <a:t>requests within five business days.</a:t>
            </a:r>
          </a:p>
        </p:txBody>
      </p:sp>
    </p:spTree>
    <p:extLst>
      <p:ext uri="{BB962C8B-B14F-4D97-AF65-F5344CB8AC3E}">
        <p14:creationId xmlns:p14="http://schemas.microsoft.com/office/powerpoint/2010/main" val="689232412"/>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FBCE9FC-F5E4-D0B1-D57A-E6B58296A270}"/>
              </a:ext>
            </a:extLst>
          </p:cNvPr>
          <p:cNvSpPr txBox="1"/>
          <p:nvPr/>
        </p:nvSpPr>
        <p:spPr>
          <a:xfrm>
            <a:off x="5658416" y="1423110"/>
            <a:ext cx="5588516" cy="4031873"/>
          </a:xfrm>
          <a:prstGeom prst="rect">
            <a:avLst/>
          </a:prstGeom>
          <a:solidFill>
            <a:schemeClr val="bg1"/>
          </a:solidFill>
          <a:ln>
            <a:solidFill>
              <a:schemeClr val="tx1"/>
            </a:solidFill>
          </a:ln>
        </p:spPr>
        <p:txBody>
          <a:bodyPr wrap="square" rtlCol="0">
            <a:spAutoFit/>
          </a:bodyPr>
          <a:lstStyle/>
          <a:p>
            <a:r>
              <a:rPr lang="en-US" sz="2000" b="1" u="sng" dirty="0">
                <a:solidFill>
                  <a:srgbClr val="C00000"/>
                </a:solidFill>
                <a:latin typeface="Rockwell" panose="02060603020205020403" pitchFamily="18" charset="0"/>
              </a:rPr>
              <a:t>When can I schedule events?</a:t>
            </a:r>
            <a:endParaRPr lang="en-US" sz="2000" b="1" dirty="0">
              <a:solidFill>
                <a:srgbClr val="C00000"/>
              </a:solidFill>
              <a:latin typeface="Rockwell" panose="02060603020205020403" pitchFamily="18" charset="0"/>
            </a:endParaRPr>
          </a:p>
          <a:p>
            <a:r>
              <a:rPr lang="en-US" sz="2000" dirty="0">
                <a:latin typeface="Rockwell" panose="02060603020205020403" pitchFamily="18" charset="0"/>
              </a:rPr>
              <a:t>The </a:t>
            </a:r>
            <a:r>
              <a:rPr lang="en-US" sz="2000" dirty="0">
                <a:latin typeface="Rockwell" panose="02060603020205020403" pitchFamily="18" charset="0"/>
                <a:hlinkClick r:id="rId3"/>
              </a:rPr>
              <a:t>Centralized Classroom Scheduling Calendar </a:t>
            </a:r>
            <a:r>
              <a:rPr lang="en-US" sz="2000" dirty="0">
                <a:latin typeface="Rockwell" panose="02060603020205020403" pitchFamily="18" charset="0"/>
              </a:rPr>
              <a:t>is available on the Registrar’s Office website.  It provides the dates that departments can start scheduling Priority level two and three events.</a:t>
            </a:r>
          </a:p>
          <a:p>
            <a:endParaRPr lang="en-US" sz="2000" dirty="0">
              <a:latin typeface="Rockwell" panose="02060603020205020403" pitchFamily="18" charset="0"/>
            </a:endParaRPr>
          </a:p>
          <a:p>
            <a:r>
              <a:rPr lang="en-US" sz="2000" b="1" dirty="0">
                <a:highlight>
                  <a:srgbClr val="FF0909"/>
                </a:highlight>
                <a:latin typeface="Rockwell" panose="02060603020205020403" pitchFamily="18" charset="0"/>
              </a:rPr>
              <a:t>***If events are scheduled before the mass central scheduling period, they will be dropped to open the space for Priority 1 course scheduling.</a:t>
            </a:r>
          </a:p>
          <a:p>
            <a:endParaRPr lang="en-US" b="1" u="sng" dirty="0">
              <a:solidFill>
                <a:srgbClr val="C00000"/>
              </a:solidFill>
              <a:latin typeface="Rockwell" panose="02060603020205020403" pitchFamily="18" charset="0"/>
            </a:endParaRPr>
          </a:p>
          <a:p>
            <a:endParaRPr lang="en-US" b="1" dirty="0">
              <a:solidFill>
                <a:srgbClr val="C00000"/>
              </a:solidFill>
              <a:latin typeface="Rockwell" panose="02060603020205020403" pitchFamily="18" charset="0"/>
            </a:endParaRPr>
          </a:p>
        </p:txBody>
      </p:sp>
      <p:sp>
        <p:nvSpPr>
          <p:cNvPr id="2" name="TextBox 1">
            <a:extLst>
              <a:ext uri="{FF2B5EF4-FFF2-40B4-BE49-F238E27FC236}">
                <a16:creationId xmlns:a16="http://schemas.microsoft.com/office/drawing/2014/main" id="{5339677A-5335-2422-B6EA-45E1AADC984D}"/>
              </a:ext>
            </a:extLst>
          </p:cNvPr>
          <p:cNvSpPr txBox="1"/>
          <p:nvPr/>
        </p:nvSpPr>
        <p:spPr>
          <a:xfrm>
            <a:off x="-80848" y="407407"/>
            <a:ext cx="11134495" cy="707886"/>
          </a:xfrm>
          <a:prstGeom prst="rect">
            <a:avLst/>
          </a:prstGeom>
          <a:noFill/>
        </p:spPr>
        <p:txBody>
          <a:bodyPr wrap="square" rtlCol="0">
            <a:spAutoFit/>
          </a:bodyPr>
          <a:lstStyle/>
          <a:p>
            <a:pPr algn="ctr"/>
            <a:r>
              <a:rPr lang="en-US" sz="4000" b="1" dirty="0">
                <a:solidFill>
                  <a:srgbClr val="C00000"/>
                </a:solidFill>
                <a:latin typeface="Rockwell" panose="02060603020205020403" pitchFamily="18" charset="0"/>
              </a:rPr>
              <a:t>Scheduling Events in 25Live</a:t>
            </a:r>
          </a:p>
        </p:txBody>
      </p:sp>
      <p:pic>
        <p:nvPicPr>
          <p:cNvPr id="4" name="Picture 3">
            <a:extLst>
              <a:ext uri="{FF2B5EF4-FFF2-40B4-BE49-F238E27FC236}">
                <a16:creationId xmlns:a16="http://schemas.microsoft.com/office/drawing/2014/main" id="{BF1E6378-2D5F-3815-D2BB-FD98BD73CB43}"/>
              </a:ext>
            </a:extLst>
          </p:cNvPr>
          <p:cNvPicPr>
            <a:picLocks noChangeAspect="1"/>
          </p:cNvPicPr>
          <p:nvPr/>
        </p:nvPicPr>
        <p:blipFill>
          <a:blip r:embed="rId4"/>
          <a:stretch>
            <a:fillRect/>
          </a:stretch>
        </p:blipFill>
        <p:spPr>
          <a:xfrm>
            <a:off x="507112" y="1423110"/>
            <a:ext cx="4979288" cy="4011780"/>
          </a:xfrm>
          <a:prstGeom prst="rect">
            <a:avLst/>
          </a:prstGeom>
          <a:ln>
            <a:solidFill>
              <a:schemeClr val="tx1"/>
            </a:solidFill>
          </a:ln>
        </p:spPr>
      </p:pic>
      <p:sp>
        <p:nvSpPr>
          <p:cNvPr id="3" name="TextBox 2">
            <a:extLst>
              <a:ext uri="{FF2B5EF4-FFF2-40B4-BE49-F238E27FC236}">
                <a16:creationId xmlns:a16="http://schemas.microsoft.com/office/drawing/2014/main" id="{9A16281D-2FE5-6973-ACC9-1DB595EEDBFF}"/>
              </a:ext>
            </a:extLst>
          </p:cNvPr>
          <p:cNvSpPr txBox="1"/>
          <p:nvPr/>
        </p:nvSpPr>
        <p:spPr>
          <a:xfrm>
            <a:off x="3802455" y="1423110"/>
            <a:ext cx="1620571" cy="369332"/>
          </a:xfrm>
          <a:prstGeom prst="rect">
            <a:avLst/>
          </a:prstGeom>
          <a:noFill/>
        </p:spPr>
        <p:txBody>
          <a:bodyPr wrap="square" rtlCol="0">
            <a:spAutoFit/>
          </a:bodyPr>
          <a:lstStyle/>
          <a:p>
            <a:r>
              <a:rPr lang="en-US" dirty="0">
                <a:highlight>
                  <a:srgbClr val="FFFF00"/>
                </a:highlight>
              </a:rPr>
              <a:t>Sample</a:t>
            </a:r>
          </a:p>
        </p:txBody>
      </p:sp>
    </p:spTree>
    <p:extLst>
      <p:ext uri="{BB962C8B-B14F-4D97-AF65-F5344CB8AC3E}">
        <p14:creationId xmlns:p14="http://schemas.microsoft.com/office/powerpoint/2010/main" val="2722121748"/>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A6820-F90D-A633-7013-B107915EFC5F}"/>
              </a:ext>
            </a:extLst>
          </p:cNvPr>
          <p:cNvSpPr>
            <a:spLocks noGrp="1"/>
          </p:cNvSpPr>
          <p:nvPr>
            <p:ph type="title"/>
          </p:nvPr>
        </p:nvSpPr>
        <p:spPr>
          <a:xfrm>
            <a:off x="558989" y="236259"/>
            <a:ext cx="3848447" cy="2552208"/>
          </a:xfrm>
          <a:solidFill>
            <a:schemeClr val="bg1"/>
          </a:solidFill>
          <a:ln w="76200" cmpd="thickThin">
            <a:solidFill>
              <a:schemeClr val="tx1"/>
            </a:solidFill>
            <a:prstDash val="solid"/>
          </a:ln>
        </p:spPr>
        <p:txBody>
          <a:bodyPr vert="horz" lIns="91440" tIns="45720" rIns="91440" bIns="45720" rtlCol="0" anchor="b">
            <a:noAutofit/>
          </a:bodyPr>
          <a:lstStyle/>
          <a:p>
            <a:r>
              <a:rPr lang="en-US" sz="4400" dirty="0"/>
              <a:t>Course Roll </a:t>
            </a:r>
            <a:br>
              <a:rPr lang="en-US" sz="4400" dirty="0"/>
            </a:br>
            <a:r>
              <a:rPr lang="en-US" sz="4400" dirty="0"/>
              <a:t>and </a:t>
            </a:r>
            <a:br>
              <a:rPr lang="en-US" sz="4400" dirty="0"/>
            </a:br>
            <a:r>
              <a:rPr lang="en-US" sz="4400" dirty="0"/>
              <a:t>assigning classrooms</a:t>
            </a:r>
          </a:p>
        </p:txBody>
      </p:sp>
      <p:sp>
        <p:nvSpPr>
          <p:cNvPr id="3" name="Text Placeholder 2">
            <a:extLst>
              <a:ext uri="{FF2B5EF4-FFF2-40B4-BE49-F238E27FC236}">
                <a16:creationId xmlns:a16="http://schemas.microsoft.com/office/drawing/2014/main" id="{25154626-C87F-0B66-5DD2-65AEE86AD910}"/>
              </a:ext>
            </a:extLst>
          </p:cNvPr>
          <p:cNvSpPr>
            <a:spLocks noGrp="1"/>
          </p:cNvSpPr>
          <p:nvPr>
            <p:ph type="body" sz="half" idx="2"/>
          </p:nvPr>
        </p:nvSpPr>
        <p:spPr>
          <a:xfrm>
            <a:off x="558989" y="3098985"/>
            <a:ext cx="3848447" cy="2421747"/>
          </a:xfrm>
          <a:solidFill>
            <a:schemeClr val="bg1"/>
          </a:solidFill>
          <a:ln w="76200" cmpd="thickThin">
            <a:solidFill>
              <a:schemeClr val="tx1"/>
            </a:solidFill>
          </a:ln>
        </p:spPr>
        <p:txBody>
          <a:bodyPr vert="horz" lIns="91440" tIns="45720" rIns="91440" bIns="45720" rtlCol="0" anchor="t">
            <a:noAutofit/>
          </a:bodyPr>
          <a:lstStyle/>
          <a:p>
            <a:pPr>
              <a:lnSpc>
                <a:spcPct val="110000"/>
              </a:lnSpc>
            </a:pPr>
            <a:r>
              <a:rPr lang="en-US" sz="2800" b="1" dirty="0">
                <a:latin typeface="Georgia Pro Black" panose="02040A02050405020203" pitchFamily="18" charset="0"/>
                <a:ea typeface="FangSong" panose="020B0503020204020204" pitchFamily="49" charset="-122"/>
              </a:rPr>
              <a:t>How do I secure classrooms for my courses?</a:t>
            </a:r>
          </a:p>
        </p:txBody>
      </p:sp>
      <p:pic>
        <p:nvPicPr>
          <p:cNvPr id="1028" name="Picture 4" descr="Photo of building">
            <a:extLst>
              <a:ext uri="{FF2B5EF4-FFF2-40B4-BE49-F238E27FC236}">
                <a16:creationId xmlns:a16="http://schemas.microsoft.com/office/drawing/2014/main" id="{CBEB7624-48E1-EABC-0DD8-E60CCAAF3B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94" r="8241" b="3"/>
          <a:stretch/>
        </p:blipFill>
        <p:spPr bwMode="auto">
          <a:xfrm>
            <a:off x="5241202" y="236259"/>
            <a:ext cx="5936698" cy="527126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914053"/>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2050" name="Picture 2" descr="Hairy Dawg">
            <a:extLst>
              <a:ext uri="{FF2B5EF4-FFF2-40B4-BE49-F238E27FC236}">
                <a16:creationId xmlns:a16="http://schemas.microsoft.com/office/drawing/2014/main" id="{D70ED6F8-F4A9-2EE0-4FFE-22D9A5E0DD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047" y="1841995"/>
            <a:ext cx="1873928" cy="31740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351E948E-6031-7D8D-5AB1-7AF555F6A6E7}"/>
              </a:ext>
            </a:extLst>
          </p:cNvPr>
          <p:cNvSpPr txBox="1"/>
          <p:nvPr/>
        </p:nvSpPr>
        <p:spPr>
          <a:xfrm>
            <a:off x="212047" y="63081"/>
            <a:ext cx="11190075" cy="1242200"/>
          </a:xfrm>
          <a:prstGeom prst="rect">
            <a:avLst/>
          </a:prstGeom>
          <a:noFill/>
        </p:spPr>
        <p:txBody>
          <a:bodyPr wrap="square" rtlCol="0">
            <a:spAutoFit/>
          </a:bodyPr>
          <a:lstStyle/>
          <a:p>
            <a:pPr marR="0" lvl="0" algn="ctr">
              <a:lnSpc>
                <a:spcPct val="107000"/>
              </a:lnSpc>
              <a:spcBef>
                <a:spcPts val="0"/>
              </a:spcBef>
              <a:spcAft>
                <a:spcPts val="0"/>
              </a:spcAft>
            </a:pPr>
            <a:r>
              <a:rPr lang="en-US" sz="2400" b="1" kern="100" dirty="0">
                <a:effectLst/>
                <a:latin typeface="Rockwell" panose="02060603020205020403" pitchFamily="18" charset="0"/>
                <a:ea typeface="Aptos" panose="020B0004020202020204" pitchFamily="34" charset="0"/>
                <a:cs typeface="Times New Roman" panose="02020603050405020304" pitchFamily="18" charset="0"/>
              </a:rPr>
              <a:t>Course roll and scheduling classrooms in </a:t>
            </a:r>
            <a:r>
              <a:rPr lang="en-US" sz="2400" b="1" i="1" u="sng" kern="100" dirty="0">
                <a:effectLst/>
                <a:latin typeface="Rockwell" panose="02060603020205020403" pitchFamily="18" charset="0"/>
                <a:ea typeface="Aptos" panose="020B0004020202020204" pitchFamily="34" charset="0"/>
                <a:cs typeface="Times New Roman" panose="02020603050405020304" pitchFamily="18" charset="0"/>
              </a:rPr>
              <a:t>predesignated</a:t>
            </a:r>
            <a:r>
              <a:rPr lang="en-US" sz="2400" b="1" kern="100" dirty="0">
                <a:effectLst/>
                <a:latin typeface="Rockwell" panose="02060603020205020403" pitchFamily="18" charset="0"/>
                <a:ea typeface="Aptos" panose="020B0004020202020204" pitchFamily="34" charset="0"/>
                <a:cs typeface="Times New Roman" panose="02020603050405020304" pitchFamily="18" charset="0"/>
              </a:rPr>
              <a:t> spaces during the exclusivity period </a:t>
            </a:r>
            <a:r>
              <a:rPr lang="en-US" sz="2400" b="1" i="1" u="sng" kern="100" dirty="0">
                <a:effectLst/>
                <a:latin typeface="Rockwell" panose="02060603020205020403" pitchFamily="18" charset="0"/>
                <a:ea typeface="Aptos" panose="020B0004020202020204" pitchFamily="34" charset="0"/>
                <a:cs typeface="Times New Roman" panose="02020603050405020304" pitchFamily="18" charset="0"/>
              </a:rPr>
              <a:t>before</a:t>
            </a:r>
            <a:r>
              <a:rPr lang="en-US" sz="2400" b="1" kern="100" dirty="0">
                <a:effectLst/>
                <a:latin typeface="Rockwell" panose="02060603020205020403" pitchFamily="18" charset="0"/>
                <a:ea typeface="Aptos" panose="020B0004020202020204" pitchFamily="34" charset="0"/>
                <a:cs typeface="Times New Roman" panose="02020603050405020304" pitchFamily="18" charset="0"/>
              </a:rPr>
              <a:t> the mass central scheduling.</a:t>
            </a:r>
            <a:endParaRPr lang="en-US" sz="2400" kern="100" dirty="0">
              <a:effectLst/>
              <a:latin typeface="Rockwell" panose="02060603020205020403" pitchFamily="18" charset="0"/>
              <a:ea typeface="Aptos" panose="020B0004020202020204" pitchFamily="34" charset="0"/>
              <a:cs typeface="Times New Roman" panose="02020603050405020304" pitchFamily="18" charset="0"/>
            </a:endParaRPr>
          </a:p>
          <a:p>
            <a:pPr marL="285750" indent="-285750">
              <a:lnSpc>
                <a:spcPct val="150000"/>
              </a:lnSpc>
              <a:buFont typeface="Arial" panose="020B0604020202020204" pitchFamily="34" charset="0"/>
              <a:buChar char="•"/>
            </a:pPr>
            <a:endParaRPr lang="en-US" dirty="0"/>
          </a:p>
        </p:txBody>
      </p:sp>
      <p:sp>
        <p:nvSpPr>
          <p:cNvPr id="5" name="TextBox 4">
            <a:extLst>
              <a:ext uri="{FF2B5EF4-FFF2-40B4-BE49-F238E27FC236}">
                <a16:creationId xmlns:a16="http://schemas.microsoft.com/office/drawing/2014/main" id="{A8327372-AB38-A2FB-0361-B466A5C28377}"/>
              </a:ext>
            </a:extLst>
          </p:cNvPr>
          <p:cNvSpPr txBox="1"/>
          <p:nvPr/>
        </p:nvSpPr>
        <p:spPr>
          <a:xfrm>
            <a:off x="2355678" y="1281837"/>
            <a:ext cx="9194459" cy="4206280"/>
          </a:xfrm>
          <a:prstGeom prst="rect">
            <a:avLst/>
          </a:prstGeom>
          <a:solidFill>
            <a:srgbClr val="FF0000"/>
          </a:solidFill>
          <a:ln w="28575">
            <a:solidFill>
              <a:schemeClr val="tx1"/>
            </a:solidFill>
          </a:ln>
        </p:spPr>
        <p:txBody>
          <a:bodyPr wrap="square" rtlCol="0">
            <a:spAutoFit/>
          </a:bodyPr>
          <a:lstStyle/>
          <a:p>
            <a:pPr marL="457200" marR="0">
              <a:lnSpc>
                <a:spcPct val="107000"/>
              </a:lnSpc>
              <a:spcBef>
                <a:spcPts val="0"/>
              </a:spcBef>
              <a:spcAft>
                <a:spcPts val="0"/>
              </a:spcAft>
            </a:pPr>
            <a:r>
              <a:rPr lang="en-US" sz="1200" b="1" u="none" strike="noStrike" kern="100" dirty="0">
                <a:effectLst/>
                <a:latin typeface="Aptos" panose="020B0004020202020204" pitchFamily="34" charset="0"/>
                <a:ea typeface="Aptos" panose="020B0004020202020204" pitchFamily="34" charset="0"/>
                <a:cs typeface="Times New Roman" panose="02020603050405020304" pitchFamily="18" charset="0"/>
              </a:rPr>
              <a:t> </a:t>
            </a:r>
            <a:endParaRPr lang="en-US" b="1" u="sng" kern="100" dirty="0">
              <a:solidFill>
                <a:schemeClr val="bg1"/>
              </a:solidFill>
              <a:effectLst/>
              <a:latin typeface="Rockwell" panose="02060603020205020403" pitchFamily="18"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700" b="1" u="sng" kern="100" dirty="0">
                <a:solidFill>
                  <a:schemeClr val="bg1"/>
                </a:solidFill>
                <a:effectLst/>
                <a:latin typeface="Rockwell" panose="02060603020205020403" pitchFamily="18" charset="0"/>
                <a:ea typeface="Aptos" panose="020B0004020202020204" pitchFamily="34" charset="0"/>
                <a:cs typeface="Times New Roman" panose="02020603050405020304" pitchFamily="18" charset="0"/>
              </a:rPr>
              <a:t>Classrooms do not roll term to term</a:t>
            </a:r>
            <a:r>
              <a:rPr lang="en-US" sz="1700" b="1" kern="100" dirty="0">
                <a:solidFill>
                  <a:schemeClr val="bg1"/>
                </a:solidFill>
                <a:effectLst/>
                <a:latin typeface="Rockwell" panose="02060603020205020403" pitchFamily="18" charset="0"/>
                <a:ea typeface="Aptos" panose="020B0004020202020204" pitchFamily="34" charset="0"/>
                <a:cs typeface="Times New Roman" panose="02020603050405020304" pitchFamily="18" charset="0"/>
              </a:rPr>
              <a:t>.</a:t>
            </a:r>
          </a:p>
          <a:p>
            <a:pPr marL="914400" marR="0">
              <a:lnSpc>
                <a:spcPct val="107000"/>
              </a:lnSpc>
              <a:spcBef>
                <a:spcPts val="0"/>
              </a:spcBef>
              <a:spcAft>
                <a:spcPts val="0"/>
              </a:spcAft>
            </a:pPr>
            <a:r>
              <a:rPr lang="en-US" sz="1700" kern="100" dirty="0">
                <a:solidFill>
                  <a:schemeClr val="bg1"/>
                </a:solidFill>
                <a:effectLst/>
                <a:latin typeface="Rockwell" panose="02060603020205020403" pitchFamily="18" charset="0"/>
                <a:ea typeface="Aptos" panose="020B0004020202020204" pitchFamily="34" charset="0"/>
                <a:cs typeface="Times New Roman" panose="02020603050405020304" pitchFamily="18" charset="0"/>
              </a:rPr>
              <a:t> </a:t>
            </a:r>
          </a:p>
          <a:p>
            <a:pPr marL="742950" marR="0" lvl="1" indent="-285750">
              <a:lnSpc>
                <a:spcPct val="107000"/>
              </a:lnSpc>
              <a:spcBef>
                <a:spcPts val="0"/>
              </a:spcBef>
              <a:spcAft>
                <a:spcPts val="0"/>
              </a:spcAft>
              <a:buFont typeface="Courier New" panose="02070309020205020404" pitchFamily="49" charset="0"/>
              <a:buChar char="o"/>
            </a:pPr>
            <a:r>
              <a:rPr lang="en-US" sz="1700" b="1" u="sng" kern="100" dirty="0">
                <a:solidFill>
                  <a:schemeClr val="bg1"/>
                </a:solidFill>
                <a:effectLst/>
                <a:latin typeface="Rockwell" panose="02060603020205020403" pitchFamily="18" charset="0"/>
                <a:ea typeface="Aptos" panose="020B0004020202020204" pitchFamily="34" charset="0"/>
                <a:cs typeface="Times New Roman" panose="02020603050405020304" pitchFamily="18" charset="0"/>
              </a:rPr>
              <a:t>What is the department’s responsibility</a:t>
            </a:r>
            <a:r>
              <a:rPr lang="en-US" sz="1700" b="1" kern="100" dirty="0">
                <a:solidFill>
                  <a:schemeClr val="bg1"/>
                </a:solidFill>
                <a:effectLst/>
                <a:latin typeface="Rockwell" panose="02060603020205020403" pitchFamily="18" charset="0"/>
                <a:ea typeface="Aptos" panose="020B0004020202020204" pitchFamily="34" charset="0"/>
                <a:cs typeface="Times New Roman" panose="02020603050405020304" pitchFamily="18" charset="0"/>
              </a:rPr>
              <a:t>?</a:t>
            </a:r>
          </a:p>
          <a:p>
            <a:pPr marL="1143000" marR="0" lvl="2" indent="-228600">
              <a:lnSpc>
                <a:spcPct val="107000"/>
              </a:lnSpc>
              <a:spcBef>
                <a:spcPts val="0"/>
              </a:spcBef>
              <a:spcAft>
                <a:spcPts val="0"/>
              </a:spcAft>
              <a:buFont typeface="Wingdings" panose="05000000000000000000" pitchFamily="2" charset="2"/>
              <a:buChar char=""/>
            </a:pPr>
            <a:r>
              <a:rPr lang="en-US" sz="1700" kern="100" dirty="0">
                <a:solidFill>
                  <a:schemeClr val="bg1"/>
                </a:solidFill>
                <a:effectLst/>
                <a:latin typeface="Rockwell" panose="02060603020205020403" pitchFamily="18" charset="0"/>
                <a:ea typeface="Aptos" panose="020B0004020202020204" pitchFamily="34" charset="0"/>
                <a:cs typeface="Times New Roman" panose="02020603050405020304" pitchFamily="18" charset="0"/>
              </a:rPr>
              <a:t>Course schedulers should load as many courses as possible in their department's </a:t>
            </a:r>
            <a:r>
              <a:rPr lang="en-US" sz="1700" i="1" u="sng" kern="100" dirty="0">
                <a:solidFill>
                  <a:schemeClr val="bg1"/>
                </a:solidFill>
                <a:effectLst/>
                <a:latin typeface="Rockwell" panose="02060603020205020403" pitchFamily="18" charset="0"/>
                <a:ea typeface="Aptos" panose="020B0004020202020204" pitchFamily="34" charset="0"/>
                <a:cs typeface="Times New Roman" panose="02020603050405020304" pitchFamily="18" charset="0"/>
              </a:rPr>
              <a:t>pre-designated</a:t>
            </a:r>
            <a:r>
              <a:rPr lang="en-US" sz="1700" kern="100" dirty="0">
                <a:solidFill>
                  <a:schemeClr val="bg1"/>
                </a:solidFill>
                <a:effectLst/>
                <a:latin typeface="Rockwell" panose="02060603020205020403" pitchFamily="18" charset="0"/>
                <a:ea typeface="Aptos" panose="020B0004020202020204" pitchFamily="34" charset="0"/>
                <a:cs typeface="Times New Roman" panose="02020603050405020304" pitchFamily="18" charset="0"/>
              </a:rPr>
              <a:t> spaces before central scheduling.</a:t>
            </a:r>
          </a:p>
          <a:p>
            <a:pPr marR="0" lvl="2">
              <a:lnSpc>
                <a:spcPct val="107000"/>
              </a:lnSpc>
              <a:spcBef>
                <a:spcPts val="0"/>
              </a:spcBef>
              <a:spcAft>
                <a:spcPts val="0"/>
              </a:spcAft>
            </a:pPr>
            <a:endParaRPr lang="en-US" sz="1700" kern="100" dirty="0">
              <a:solidFill>
                <a:schemeClr val="bg1"/>
              </a:solidFill>
              <a:effectLst/>
              <a:latin typeface="Rockwell" panose="02060603020205020403" pitchFamily="18" charset="0"/>
              <a:ea typeface="Aptos" panose="020B000402020202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700" kern="100" dirty="0">
                <a:solidFill>
                  <a:schemeClr val="bg1"/>
                </a:solidFill>
                <a:latin typeface="Rockwell" panose="02060603020205020403" pitchFamily="18" charset="0"/>
                <a:ea typeface="Aptos" panose="020B0004020202020204" pitchFamily="34" charset="0"/>
                <a:cs typeface="Times New Roman" panose="02020603050405020304" pitchFamily="18" charset="0"/>
              </a:rPr>
              <a:t>If a room is not needed, please enter </a:t>
            </a:r>
            <a:r>
              <a:rPr lang="en-US" sz="1700" b="1" kern="100" dirty="0">
                <a:solidFill>
                  <a:schemeClr val="bg1"/>
                </a:solidFill>
                <a:latin typeface="Rockwell" panose="02060603020205020403" pitchFamily="18" charset="0"/>
                <a:ea typeface="Aptos" panose="020B0004020202020204" pitchFamily="34" charset="0"/>
                <a:cs typeface="Times New Roman" panose="02020603050405020304" pitchFamily="18" charset="0"/>
              </a:rPr>
              <a:t>NCRR</a:t>
            </a:r>
            <a:r>
              <a:rPr lang="en-US" sz="1700" kern="100" dirty="0">
                <a:solidFill>
                  <a:schemeClr val="bg1"/>
                </a:solidFill>
                <a:latin typeface="Rockwell" panose="02060603020205020403" pitchFamily="18" charset="0"/>
                <a:ea typeface="Aptos" panose="020B0004020202020204" pitchFamily="34" charset="0"/>
                <a:cs typeface="Times New Roman" panose="02020603050405020304" pitchFamily="18" charset="0"/>
              </a:rPr>
              <a:t> for the building and room.</a:t>
            </a:r>
            <a:endParaRPr lang="en-US" sz="1700" kern="100" dirty="0">
              <a:solidFill>
                <a:schemeClr val="bg1"/>
              </a:solidFill>
              <a:effectLst/>
              <a:latin typeface="Rockwell" panose="02060603020205020403" pitchFamily="18" charset="0"/>
              <a:ea typeface="Aptos" panose="020B0004020202020204" pitchFamily="34" charset="0"/>
              <a:cs typeface="Times New Roman" panose="02020603050405020304" pitchFamily="18" charset="0"/>
            </a:endParaRPr>
          </a:p>
          <a:p>
            <a:pPr marL="914400" marR="0">
              <a:lnSpc>
                <a:spcPct val="107000"/>
              </a:lnSpc>
              <a:spcBef>
                <a:spcPts val="0"/>
              </a:spcBef>
              <a:spcAft>
                <a:spcPts val="0"/>
              </a:spcAft>
            </a:pPr>
            <a:r>
              <a:rPr lang="en-US" sz="1700" kern="100" dirty="0">
                <a:solidFill>
                  <a:schemeClr val="bg1"/>
                </a:solidFill>
                <a:effectLst/>
                <a:latin typeface="Rockwell" panose="02060603020205020403" pitchFamily="18" charset="0"/>
                <a:ea typeface="Aptos" panose="020B0004020202020204" pitchFamily="34" charset="0"/>
                <a:cs typeface="Times New Roman" panose="02020603050405020304" pitchFamily="18" charset="0"/>
              </a:rPr>
              <a:t> </a:t>
            </a:r>
          </a:p>
          <a:p>
            <a:pPr marL="742950" marR="0" lvl="1" indent="-285750">
              <a:lnSpc>
                <a:spcPct val="107000"/>
              </a:lnSpc>
              <a:spcBef>
                <a:spcPts val="0"/>
              </a:spcBef>
              <a:spcAft>
                <a:spcPts val="0"/>
              </a:spcAft>
              <a:buFont typeface="Courier New" panose="02070309020205020404" pitchFamily="49" charset="0"/>
              <a:buChar char="o"/>
            </a:pPr>
            <a:r>
              <a:rPr lang="en-US" sz="1700" b="1" u="sng" kern="100" dirty="0">
                <a:solidFill>
                  <a:schemeClr val="bg1"/>
                </a:solidFill>
                <a:effectLst/>
                <a:latin typeface="Rockwell" panose="02060603020205020403" pitchFamily="18" charset="0"/>
                <a:ea typeface="Aptos" panose="020B0004020202020204" pitchFamily="34" charset="0"/>
                <a:cs typeface="Times New Roman" panose="02020603050405020304" pitchFamily="18" charset="0"/>
              </a:rPr>
              <a:t>Which classrooms can I schedule my courses in </a:t>
            </a:r>
            <a:r>
              <a:rPr lang="en-US" sz="1700" b="1" i="1" u="sng" kern="100" dirty="0">
                <a:solidFill>
                  <a:schemeClr val="bg1"/>
                </a:solidFill>
                <a:effectLst/>
                <a:latin typeface="Rockwell" panose="02060603020205020403" pitchFamily="18" charset="0"/>
                <a:ea typeface="Aptos" panose="020B0004020202020204" pitchFamily="34" charset="0"/>
                <a:cs typeface="Times New Roman" panose="02020603050405020304" pitchFamily="18" charset="0"/>
              </a:rPr>
              <a:t>before</a:t>
            </a:r>
            <a:r>
              <a:rPr lang="en-US" sz="1700" b="1" u="sng" kern="100" dirty="0">
                <a:solidFill>
                  <a:schemeClr val="bg1"/>
                </a:solidFill>
                <a:effectLst/>
                <a:latin typeface="Rockwell" panose="02060603020205020403" pitchFamily="18" charset="0"/>
                <a:ea typeface="Aptos" panose="020B0004020202020204" pitchFamily="34" charset="0"/>
                <a:cs typeface="Times New Roman" panose="02020603050405020304" pitchFamily="18" charset="0"/>
              </a:rPr>
              <a:t> central scheduling</a:t>
            </a:r>
            <a:r>
              <a:rPr lang="en-US" sz="1700" b="1" kern="100" dirty="0">
                <a:solidFill>
                  <a:schemeClr val="bg1"/>
                </a:solidFill>
                <a:effectLst/>
                <a:latin typeface="Rockwell" panose="02060603020205020403" pitchFamily="18" charset="0"/>
                <a:ea typeface="Aptos" panose="020B0004020202020204" pitchFamily="34" charset="0"/>
                <a:cs typeface="Times New Roman" panose="02020603050405020304" pitchFamily="18" charset="0"/>
              </a:rPr>
              <a:t>?</a:t>
            </a:r>
          </a:p>
          <a:p>
            <a:pPr marL="1143000" marR="0" lvl="2" indent="-228600">
              <a:lnSpc>
                <a:spcPct val="107000"/>
              </a:lnSpc>
              <a:spcBef>
                <a:spcPts val="0"/>
              </a:spcBef>
              <a:spcAft>
                <a:spcPts val="0"/>
              </a:spcAft>
              <a:buFont typeface="Wingdings" panose="05000000000000000000" pitchFamily="2" charset="2"/>
              <a:buChar char=""/>
            </a:pPr>
            <a:r>
              <a:rPr lang="en-US" sz="1700" kern="100" dirty="0">
                <a:solidFill>
                  <a:schemeClr val="bg1"/>
                </a:solidFill>
                <a:latin typeface="Rockwell" panose="02060603020205020403" pitchFamily="18" charset="0"/>
                <a:ea typeface="Aptos" panose="020B0004020202020204" pitchFamily="34" charset="0"/>
                <a:cs typeface="Times New Roman" panose="02020603050405020304" pitchFamily="18" charset="0"/>
              </a:rPr>
              <a:t>Only</a:t>
            </a:r>
            <a:r>
              <a:rPr lang="en-US" sz="1700" kern="100" dirty="0">
                <a:solidFill>
                  <a:schemeClr val="bg1"/>
                </a:solidFill>
                <a:effectLst/>
                <a:latin typeface="Rockwell" panose="02060603020205020403" pitchFamily="18" charset="0"/>
                <a:ea typeface="Aptos" panose="020B0004020202020204" pitchFamily="34" charset="0"/>
                <a:cs typeface="Times New Roman" panose="02020603050405020304" pitchFamily="18" charset="0"/>
              </a:rPr>
              <a:t> your department’s </a:t>
            </a:r>
            <a:r>
              <a:rPr lang="en-US" sz="1700" i="1" u="sng" kern="100" dirty="0">
                <a:solidFill>
                  <a:schemeClr val="bg1"/>
                </a:solidFill>
                <a:effectLst/>
                <a:latin typeface="Rockwell" panose="02060603020205020403" pitchFamily="18" charset="0"/>
                <a:ea typeface="Aptos" panose="020B0004020202020204" pitchFamily="34" charset="0"/>
                <a:cs typeface="Times New Roman" panose="02020603050405020304" pitchFamily="18" charset="0"/>
              </a:rPr>
              <a:t>pre-designated</a:t>
            </a:r>
            <a:r>
              <a:rPr lang="en-US" sz="1700" kern="100" dirty="0">
                <a:solidFill>
                  <a:schemeClr val="bg1"/>
                </a:solidFill>
                <a:effectLst/>
                <a:latin typeface="Rockwell" panose="02060603020205020403" pitchFamily="18" charset="0"/>
                <a:ea typeface="Aptos" panose="020B0004020202020204" pitchFamily="34" charset="0"/>
                <a:cs typeface="Times New Roman" panose="02020603050405020304" pitchFamily="18" charset="0"/>
              </a:rPr>
              <a:t> spaces.  If an instructor wants to schedule a course in another department’s classroom, that information should be added to the preference </a:t>
            </a:r>
            <a:r>
              <a:rPr lang="en-US" sz="1700" kern="100" dirty="0">
                <a:solidFill>
                  <a:schemeClr val="bg1"/>
                </a:solidFill>
                <a:latin typeface="Rockwell" panose="02060603020205020403" pitchFamily="18" charset="0"/>
                <a:ea typeface="Aptos" panose="020B0004020202020204" pitchFamily="34" charset="0"/>
                <a:cs typeface="Times New Roman" panose="02020603050405020304" pitchFamily="18" charset="0"/>
              </a:rPr>
              <a:t>form</a:t>
            </a:r>
            <a:r>
              <a:rPr lang="en-US" sz="1700" kern="100" dirty="0">
                <a:solidFill>
                  <a:schemeClr val="bg1"/>
                </a:solidFill>
                <a:effectLst/>
                <a:latin typeface="Rockwell" panose="02060603020205020403" pitchFamily="18" charset="0"/>
                <a:ea typeface="Aptos" panose="020B0004020202020204" pitchFamily="34" charset="0"/>
                <a:cs typeface="Times New Roman" panose="02020603050405020304" pitchFamily="18" charset="0"/>
              </a:rPr>
              <a:t> and submitted to the classroom scheduling team prior to the mass central scheduling period.</a:t>
            </a:r>
          </a:p>
          <a:p>
            <a:endParaRPr lang="en-US" dirty="0"/>
          </a:p>
        </p:txBody>
      </p:sp>
    </p:spTree>
    <p:extLst>
      <p:ext uri="{BB962C8B-B14F-4D97-AF65-F5344CB8AC3E}">
        <p14:creationId xmlns:p14="http://schemas.microsoft.com/office/powerpoint/2010/main" val="11028027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satMod val="110000"/>
                <a:lumMod val="40000"/>
              </a:schemeClr>
              <a:schemeClr val="bg2">
                <a:tint val="90000"/>
                <a:lumMod val="106000"/>
              </a:schemeClr>
            </a:duotone>
          </a:blip>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C27CDA-0B48-A802-7EFA-3F104AAA802D}"/>
              </a:ext>
            </a:extLst>
          </p:cNvPr>
          <p:cNvSpPr txBox="1"/>
          <p:nvPr/>
        </p:nvSpPr>
        <p:spPr>
          <a:xfrm>
            <a:off x="0" y="1047348"/>
            <a:ext cx="11238615" cy="5111977"/>
          </a:xfrm>
          <a:prstGeom prst="rect">
            <a:avLst/>
          </a:prstGeom>
          <a:noFill/>
          <a:ln w="41275" cmpd="tri">
            <a:noFill/>
          </a:ln>
        </p:spPr>
        <p:txBody>
          <a:bodyPr wrap="square" rtlCol="0">
            <a:spAutoFit/>
          </a:bodyPr>
          <a:lstStyle/>
          <a:p>
            <a:pPr marL="457200" marR="0">
              <a:lnSpc>
                <a:spcPct val="107000"/>
              </a:lnSpc>
              <a:spcBef>
                <a:spcPts val="0"/>
              </a:spcBef>
              <a:spcAft>
                <a:spcPts val="0"/>
              </a:spcAft>
            </a:pPr>
            <a:r>
              <a:rPr lang="en-US" b="1" u="none" strike="noStrike"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200" b="1" kern="100" dirty="0">
                <a:effectLst/>
                <a:latin typeface="Rockwell" panose="02060603020205020403" pitchFamily="18" charset="0"/>
                <a:ea typeface="Times New Roman" panose="02020603050405020304" pitchFamily="18" charset="0"/>
                <a:cs typeface="Times New Roman" panose="02020603050405020304" pitchFamily="18" charset="0"/>
              </a:rPr>
              <a:t>Schedule courses equally during the Tuesday/Thursday and Monday/Wednesday/Friday periods</a:t>
            </a:r>
            <a:r>
              <a:rPr lang="en-US" sz="1200" kern="100" dirty="0">
                <a:effectLst/>
                <a:latin typeface="Rockwell" panose="02060603020205020403" pitchFamily="18" charset="0"/>
                <a:ea typeface="Times New Roman" panose="02020603050405020304" pitchFamily="18" charset="0"/>
                <a:cs typeface="Times New Roman" panose="02020603050405020304" pitchFamily="18" charset="0"/>
              </a:rPr>
              <a:t>. Per the </a:t>
            </a:r>
            <a:r>
              <a:rPr lang="en-US" sz="1200" kern="100" dirty="0">
                <a:effectLst/>
                <a:latin typeface="Rockwell" panose="02060603020205020403" pitchFamily="18" charset="0"/>
                <a:ea typeface="Times New Roman" panose="02020603050405020304" pitchFamily="18" charset="0"/>
                <a:cs typeface="Times New Roman" panose="02020603050405020304" pitchFamily="18" charset="0"/>
                <a:hlinkClick r:id="rId4"/>
              </a:rPr>
              <a:t>Centralized Classroom and Event Scheduling Policy</a:t>
            </a:r>
            <a:r>
              <a:rPr lang="en-US" sz="1200" kern="100" dirty="0">
                <a:effectLst/>
                <a:latin typeface="Rockwell" panose="02060603020205020403" pitchFamily="18" charset="0"/>
                <a:ea typeface="Times New Roman" panose="02020603050405020304" pitchFamily="18" charset="0"/>
                <a:cs typeface="Times New Roman" panose="02020603050405020304" pitchFamily="18" charset="0"/>
              </a:rPr>
              <a:t>, units should not schedule more than 50% of their courses by prefix on Tuesday/Thursday or more than 50% of the courses between 10 am – 2 pm on any day of the week. </a:t>
            </a:r>
            <a:endParaRPr lang="en-US" sz="1200" kern="100" dirty="0">
              <a:effectLst/>
              <a:latin typeface="Rockwell" panose="02060603020205020403" pitchFamily="18" charset="0"/>
              <a:ea typeface="Aptos" panose="020B0004020202020204" pitchFamily="34" charset="0"/>
              <a:cs typeface="Times New Roman" panose="02020603050405020304" pitchFamily="18" charset="0"/>
            </a:endParaRPr>
          </a:p>
          <a:p>
            <a:pPr marL="228600" marR="0">
              <a:lnSpc>
                <a:spcPct val="107000"/>
              </a:lnSpc>
              <a:spcBef>
                <a:spcPts val="0"/>
              </a:spcBef>
              <a:spcAft>
                <a:spcPts val="0"/>
              </a:spcAft>
            </a:pPr>
            <a:r>
              <a:rPr lang="en-US" sz="1200" kern="100" dirty="0">
                <a:effectLst/>
                <a:latin typeface="Rockwell" panose="02060603020205020403" pitchFamily="18" charset="0"/>
                <a:ea typeface="Aptos" panose="020B0004020202020204" pitchFamily="34" charset="0"/>
                <a:cs typeface="Times New Roman" panose="02020603050405020304" pitchFamily="18" charset="0"/>
              </a:rPr>
              <a:t> </a:t>
            </a:r>
          </a:p>
          <a:p>
            <a:pPr marL="1143000" marR="0" lvl="2" indent="-228600">
              <a:lnSpc>
                <a:spcPct val="107000"/>
              </a:lnSpc>
              <a:spcBef>
                <a:spcPts val="0"/>
              </a:spcBef>
              <a:spcAft>
                <a:spcPts val="0"/>
              </a:spcAft>
              <a:buFont typeface="Wingdings" panose="05000000000000000000" pitchFamily="2" charset="2"/>
              <a:buChar char=""/>
            </a:pPr>
            <a:r>
              <a:rPr lang="en-US" sz="1200" b="1" kern="100" dirty="0">
                <a:latin typeface="Rockwell" panose="02060603020205020403" pitchFamily="18" charset="0"/>
                <a:ea typeface="Times New Roman" panose="02020603050405020304" pitchFamily="18" charset="0"/>
                <a:cs typeface="Times New Roman" panose="02020603050405020304" pitchFamily="18" charset="0"/>
              </a:rPr>
              <a:t>Maximizing Seat Usage:</a:t>
            </a:r>
          </a:p>
          <a:p>
            <a:pPr marL="1600200" lvl="3" indent="-228600">
              <a:lnSpc>
                <a:spcPct val="107000"/>
              </a:lnSpc>
              <a:buFont typeface="Wingdings" panose="05000000000000000000" pitchFamily="2" charset="2"/>
              <a:buChar char=""/>
            </a:pPr>
            <a:r>
              <a:rPr lang="en-US" sz="1200" b="1" kern="100" dirty="0">
                <a:effectLst/>
                <a:latin typeface="Rockwell" panose="02060603020205020403" pitchFamily="18" charset="0"/>
                <a:ea typeface="Times New Roman" panose="02020603050405020304" pitchFamily="18" charset="0"/>
                <a:cs typeface="Times New Roman" panose="02020603050405020304" pitchFamily="18" charset="0"/>
              </a:rPr>
              <a:t>Enter the max enrollment based on the previous term’s actual enrollment</a:t>
            </a:r>
            <a:r>
              <a:rPr lang="en-US" sz="1200" kern="100" dirty="0">
                <a:effectLst/>
                <a:latin typeface="Rockwell" panose="02060603020205020403" pitchFamily="18" charset="0"/>
                <a:ea typeface="Times New Roman" panose="02020603050405020304" pitchFamily="18" charset="0"/>
                <a:cs typeface="Times New Roman" panose="02020603050405020304" pitchFamily="18" charset="0"/>
              </a:rPr>
              <a:t>. Due to increased enrollment, the demand for large classrooms has increased. If the max enrollment is </a:t>
            </a:r>
            <a:r>
              <a:rPr lang="en-US" sz="1200" u="sng" kern="100" dirty="0">
                <a:effectLst/>
                <a:latin typeface="Rockwell" panose="02060603020205020403" pitchFamily="18" charset="0"/>
                <a:ea typeface="Times New Roman" panose="02020603050405020304" pitchFamily="18" charset="0"/>
                <a:cs typeface="Times New Roman" panose="02020603050405020304" pitchFamily="18" charset="0"/>
              </a:rPr>
              <a:t>based on need rather than desired space</a:t>
            </a:r>
            <a:r>
              <a:rPr lang="en-US" sz="1200" kern="100" dirty="0">
                <a:effectLst/>
                <a:latin typeface="Rockwell" panose="02060603020205020403" pitchFamily="18" charset="0"/>
                <a:ea typeface="Times New Roman" panose="02020603050405020304" pitchFamily="18" charset="0"/>
                <a:cs typeface="Times New Roman" panose="02020603050405020304" pitchFamily="18" charset="0"/>
              </a:rPr>
              <a:t>, this will help better accommodate the actual need for rooms. (This is applicable to your pre-designated spaces, and rooms outsid</a:t>
            </a:r>
            <a:r>
              <a:rPr lang="en-US" sz="1200" kern="100" dirty="0">
                <a:latin typeface="Rockwell" panose="02060603020205020403" pitchFamily="18" charset="0"/>
                <a:ea typeface="Times New Roman" panose="02020603050405020304" pitchFamily="18" charset="0"/>
                <a:cs typeface="Times New Roman" panose="02020603050405020304" pitchFamily="18" charset="0"/>
              </a:rPr>
              <a:t>e of your building.)</a:t>
            </a:r>
            <a:endParaRPr lang="en-US" sz="1200" kern="100" dirty="0">
              <a:effectLst/>
              <a:latin typeface="Rockwell" panose="02060603020205020403" pitchFamily="18" charset="0"/>
              <a:ea typeface="Times New Roman" panose="02020603050405020304" pitchFamily="18" charset="0"/>
              <a:cs typeface="Times New Roman" panose="02020603050405020304" pitchFamily="18" charset="0"/>
            </a:endParaRPr>
          </a:p>
          <a:p>
            <a:pPr marL="1200150" marR="0" lvl="2" indent="-285750">
              <a:lnSpc>
                <a:spcPct val="107000"/>
              </a:lnSpc>
              <a:spcBef>
                <a:spcPts val="0"/>
              </a:spcBef>
              <a:spcAft>
                <a:spcPts val="0"/>
              </a:spcAft>
              <a:buFont typeface="Arial" panose="020B0604020202020204" pitchFamily="34" charset="0"/>
              <a:buChar char="•"/>
            </a:pPr>
            <a:endParaRPr lang="en-US" sz="1200" kern="100" dirty="0">
              <a:latin typeface="Rockwell" panose="02060603020205020403" pitchFamily="18" charset="0"/>
              <a:ea typeface="Times New Roman" panose="02020603050405020304" pitchFamily="18" charset="0"/>
              <a:cs typeface="Times New Roman" panose="02020603050405020304" pitchFamily="18" charset="0"/>
            </a:endParaRPr>
          </a:p>
          <a:p>
            <a:pPr marL="1600200" lvl="3" indent="-228600">
              <a:lnSpc>
                <a:spcPct val="107000"/>
              </a:lnSpc>
              <a:buFont typeface="Wingdings" panose="05000000000000000000" pitchFamily="2" charset="2"/>
              <a:buChar char=""/>
            </a:pPr>
            <a:r>
              <a:rPr lang="en-US" sz="1200" b="1" kern="100" dirty="0">
                <a:latin typeface="Rockwell" panose="02060603020205020403" pitchFamily="18" charset="0"/>
                <a:ea typeface="Times New Roman" panose="02020603050405020304" pitchFamily="18" charset="0"/>
                <a:cs typeface="Times New Roman" panose="02020603050405020304" pitchFamily="18" charset="0"/>
              </a:rPr>
              <a:t>Schedule your courses in appropriately sized rooms in your pre-designated spaces</a:t>
            </a:r>
            <a:r>
              <a:rPr lang="en-US" sz="1200" kern="100" dirty="0">
                <a:latin typeface="Rockwell" panose="02060603020205020403" pitchFamily="18" charset="0"/>
                <a:ea typeface="Times New Roman" panose="02020603050405020304" pitchFamily="18" charset="0"/>
                <a:cs typeface="Times New Roman" panose="02020603050405020304" pitchFamily="18" charset="0"/>
              </a:rPr>
              <a:t>. Placing low-enrollment courses in larger spaces than needed is a major disadvantage for high-enrollment courses requiring large spaces. Please be mindful of this and do not schedule courses in spaces better suited for larger classes.</a:t>
            </a:r>
          </a:p>
          <a:p>
            <a:pPr marR="0" lvl="2">
              <a:lnSpc>
                <a:spcPct val="107000"/>
              </a:lnSpc>
              <a:spcBef>
                <a:spcPts val="0"/>
              </a:spcBef>
              <a:spcAft>
                <a:spcPts val="0"/>
              </a:spcAft>
            </a:pPr>
            <a:endParaRPr lang="en-US" sz="1200" kern="100" dirty="0">
              <a:effectLst/>
              <a:latin typeface="Rockwell" panose="02060603020205020403" pitchFamily="18" charset="0"/>
              <a:ea typeface="Aptos" panose="020B000402020202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200" b="1" kern="100" dirty="0">
                <a:latin typeface="Rockwell" panose="02060603020205020403" pitchFamily="18" charset="0"/>
                <a:ea typeface="Times New Roman" panose="02020603050405020304" pitchFamily="18" charset="0"/>
                <a:cs typeface="Times New Roman" panose="02020603050405020304" pitchFamily="18" charset="0"/>
              </a:rPr>
              <a:t>Do not block classrooms. </a:t>
            </a:r>
            <a:r>
              <a:rPr lang="en-US" sz="1200" kern="100" dirty="0">
                <a:latin typeface="Rockwell" panose="02060603020205020403" pitchFamily="18" charset="0"/>
                <a:ea typeface="Times New Roman" panose="02020603050405020304" pitchFamily="18" charset="0"/>
                <a:cs typeface="Times New Roman" panose="02020603050405020304" pitchFamily="18" charset="0"/>
              </a:rPr>
              <a:t>Departments are prohibited from blocking or creating faux courses to hold classrooms for FYO, GradFIRST, Office Hours, etc. </a:t>
            </a:r>
          </a:p>
          <a:p>
            <a:pPr marL="1143000" marR="0" lvl="2" indent="-228600">
              <a:lnSpc>
                <a:spcPct val="107000"/>
              </a:lnSpc>
              <a:spcBef>
                <a:spcPts val="0"/>
              </a:spcBef>
              <a:spcAft>
                <a:spcPts val="0"/>
              </a:spcAft>
              <a:buFont typeface="Wingdings" panose="05000000000000000000" pitchFamily="2" charset="2"/>
              <a:buChar char=""/>
            </a:pPr>
            <a:endParaRPr lang="en-US" sz="1200" b="1" kern="100" dirty="0">
              <a:effectLst/>
              <a:latin typeface="Rockwell" panose="02060603020205020403" pitchFamily="18" charset="0"/>
              <a:ea typeface="Times New Roman" panose="02020603050405020304" pitchFamily="18"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200" b="1" kern="100" dirty="0">
                <a:effectLst/>
                <a:latin typeface="Rockwell" panose="02060603020205020403" pitchFamily="18" charset="0"/>
                <a:ea typeface="Times New Roman" panose="02020603050405020304" pitchFamily="18" charset="0"/>
                <a:cs typeface="Times New Roman" panose="02020603050405020304" pitchFamily="18" charset="0"/>
              </a:rPr>
              <a:t>Load courses during standard periods</a:t>
            </a:r>
            <a:r>
              <a:rPr lang="en-US" sz="1200" kern="100" dirty="0">
                <a:effectLst/>
                <a:latin typeface="Rockwell" panose="02060603020205020403" pitchFamily="18" charset="0"/>
                <a:ea typeface="Times New Roman" panose="02020603050405020304" pitchFamily="18" charset="0"/>
                <a:cs typeface="Times New Roman" panose="02020603050405020304" pitchFamily="18" charset="0"/>
              </a:rPr>
              <a:t>. This will help maximize instructional space usage and prevent conflicts with students’ schedules and final exam room assignments. </a:t>
            </a:r>
            <a:r>
              <a:rPr lang="en-US" sz="1200" kern="100" dirty="0">
                <a:effectLst/>
                <a:latin typeface="Rockwell" panose="02060603020205020403" pitchFamily="18" charset="0"/>
                <a:ea typeface="Times New Roman" panose="02020603050405020304" pitchFamily="18" charset="0"/>
                <a:cs typeface="Times New Roman" panose="02020603050405020304" pitchFamily="18" charset="0"/>
                <a:hlinkClick r:id="rId5"/>
              </a:rPr>
              <a:t>Non-Standard Period Course Scheduling Policy</a:t>
            </a:r>
            <a:endParaRPr lang="en-US" sz="1200" kern="100" dirty="0">
              <a:effectLst/>
              <a:latin typeface="Rockwell" panose="02060603020205020403" pitchFamily="18" charset="0"/>
              <a:ea typeface="Times New Roman" panose="02020603050405020304" pitchFamily="18"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endParaRPr lang="en-US" sz="1200" kern="100" dirty="0">
              <a:latin typeface="Aptos" panose="020B0004020202020204" pitchFamily="34" charset="0"/>
              <a:ea typeface="Aptos" panose="020B0004020202020204" pitchFamily="34" charset="0"/>
              <a:cs typeface="Times New Roman" panose="02020603050405020304" pitchFamily="18" charset="0"/>
            </a:endParaRPr>
          </a:p>
          <a:p>
            <a:pPr marR="0" lvl="2">
              <a:lnSpc>
                <a:spcPct val="107000"/>
              </a:lnSpc>
              <a:spcBef>
                <a:spcPts val="0"/>
              </a:spcBef>
              <a:spcAft>
                <a:spcPts val="0"/>
              </a:spcAft>
            </a:pPr>
            <a:endParaRPr lang="en-US" sz="1400" kern="100" dirty="0">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R="0" lvl="1">
              <a:lnSpc>
                <a:spcPct val="107000"/>
              </a:lnSpc>
              <a:spcBef>
                <a:spcPts val="0"/>
              </a:spcBef>
              <a:spcAft>
                <a:spcPts val="0"/>
              </a:spcAft>
            </a:pPr>
            <a:endParaRPr lang="en-US" sz="1400" b="1" kern="100" dirty="0">
              <a:solidFill>
                <a:srgbClr val="FF0000"/>
              </a:solidFill>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5" name="TextBox 4">
            <a:extLst>
              <a:ext uri="{FF2B5EF4-FFF2-40B4-BE49-F238E27FC236}">
                <a16:creationId xmlns:a16="http://schemas.microsoft.com/office/drawing/2014/main" id="{777AD0F4-61E8-85A8-8805-02B88576163F}"/>
              </a:ext>
            </a:extLst>
          </p:cNvPr>
          <p:cNvSpPr txBox="1"/>
          <p:nvPr/>
        </p:nvSpPr>
        <p:spPr>
          <a:xfrm>
            <a:off x="1024270" y="401017"/>
            <a:ext cx="10143460" cy="646331"/>
          </a:xfrm>
          <a:prstGeom prst="rect">
            <a:avLst/>
          </a:prstGeom>
          <a:noFill/>
          <a:ln w="19050">
            <a:solidFill>
              <a:schemeClr val="tx1"/>
            </a:solidFill>
          </a:ln>
        </p:spPr>
        <p:txBody>
          <a:bodyPr wrap="square">
            <a:spAutoFit/>
          </a:bodyPr>
          <a:lstStyle/>
          <a:p>
            <a:pPr algn="ctr"/>
            <a:r>
              <a:rPr lang="en-US" sz="3600" b="1" cap="none" spc="0" dirty="0">
                <a:ln w="19050">
                  <a:solidFill>
                    <a:schemeClr val="accent1"/>
                  </a:solidFill>
                  <a:prstDash val="solid"/>
                </a:ln>
                <a:solidFill>
                  <a:schemeClr val="bg2"/>
                </a:solidFill>
                <a:effectLst>
                  <a:outerShdw dist="38100" dir="2640000" algn="bl" rotWithShape="0">
                    <a:schemeClr val="accent1"/>
                  </a:outerShdw>
                </a:effectLst>
                <a:latin typeface="Rockwell" panose="02060603020205020403" pitchFamily="18" charset="0"/>
              </a:rPr>
              <a:t>Best Practices for Improved </a:t>
            </a:r>
            <a:r>
              <a:rPr lang="en-US" sz="3600" b="1" dirty="0">
                <a:ln w="19050">
                  <a:solidFill>
                    <a:schemeClr val="accent1"/>
                  </a:solidFill>
                  <a:prstDash val="solid"/>
                </a:ln>
                <a:solidFill>
                  <a:schemeClr val="bg2"/>
                </a:solidFill>
                <a:effectLst>
                  <a:outerShdw dist="38100" dir="2640000" algn="bl" rotWithShape="0">
                    <a:schemeClr val="accent1"/>
                  </a:outerShdw>
                </a:effectLst>
                <a:latin typeface="Rockwell" panose="02060603020205020403" pitchFamily="18" charset="0"/>
              </a:rPr>
              <a:t>U</a:t>
            </a:r>
            <a:r>
              <a:rPr lang="en-US" sz="3600" b="1" cap="none" spc="0" dirty="0">
                <a:ln w="19050">
                  <a:solidFill>
                    <a:schemeClr val="accent1"/>
                  </a:solidFill>
                  <a:prstDash val="solid"/>
                </a:ln>
                <a:solidFill>
                  <a:schemeClr val="bg2"/>
                </a:solidFill>
                <a:effectLst>
                  <a:outerShdw dist="38100" dir="2640000" algn="bl" rotWithShape="0">
                    <a:schemeClr val="accent1"/>
                  </a:outerShdw>
                </a:effectLst>
                <a:latin typeface="Rockwell" panose="02060603020205020403" pitchFamily="18" charset="0"/>
              </a:rPr>
              <a:t>t</a:t>
            </a:r>
            <a:r>
              <a:rPr lang="en-US" sz="3600" b="1" dirty="0">
                <a:ln w="19050">
                  <a:solidFill>
                    <a:schemeClr val="accent1"/>
                  </a:solidFill>
                  <a:prstDash val="solid"/>
                </a:ln>
                <a:solidFill>
                  <a:schemeClr val="bg2"/>
                </a:solidFill>
                <a:effectLst>
                  <a:outerShdw dist="38100" dir="2640000" algn="bl" rotWithShape="0">
                    <a:schemeClr val="accent1"/>
                  </a:outerShdw>
                </a:effectLst>
                <a:latin typeface="Rockwell" panose="02060603020205020403" pitchFamily="18" charset="0"/>
              </a:rPr>
              <a:t>ilization</a:t>
            </a:r>
          </a:p>
        </p:txBody>
      </p:sp>
    </p:spTree>
    <p:extLst>
      <p:ext uri="{BB962C8B-B14F-4D97-AF65-F5344CB8AC3E}">
        <p14:creationId xmlns:p14="http://schemas.microsoft.com/office/powerpoint/2010/main" val="2548836541"/>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 calcmode="lin" valueType="num">
                                      <p:cBhvr additive="base">
                                        <p:cTn id="3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10" end="10"/>
                                            </p:txEl>
                                          </p:spTgt>
                                        </p:tgtEl>
                                        <p:attrNameLst>
                                          <p:attrName>style.visibility</p:attrName>
                                        </p:attrNameLst>
                                      </p:cBhvr>
                                      <p:to>
                                        <p:strVal val="visible"/>
                                      </p:to>
                                    </p:set>
                                    <p:anim calcmode="lin" valueType="num">
                                      <p:cBhvr additive="base">
                                        <p:cTn id="37"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satMod val="110000"/>
                <a:lumMod val="40000"/>
              </a:schemeClr>
              <a:schemeClr val="bg2">
                <a:tint val="90000"/>
                <a:lumMod val="106000"/>
              </a:schemeClr>
            </a:duotone>
          </a:blip>
          <a:stretch/>
        </a:blipFill>
        <a:effectLst/>
      </p:bgPr>
    </p:bg>
    <p:spTree>
      <p:nvGrpSpPr>
        <p:cNvPr id="1" name=""/>
        <p:cNvGrpSpPr/>
        <p:nvPr/>
      </p:nvGrpSpPr>
      <p:grpSpPr>
        <a:xfrm>
          <a:off x="0" y="0"/>
          <a:ext cx="0" cy="0"/>
          <a:chOff x="0" y="0"/>
          <a:chExt cx="0" cy="0"/>
        </a:xfrm>
      </p:grpSpPr>
      <p:pic>
        <p:nvPicPr>
          <p:cNvPr id="3" name="Picture 2" descr="Close-up of raised hands at office training with speaker out of focus in background">
            <a:extLst>
              <a:ext uri="{FF2B5EF4-FFF2-40B4-BE49-F238E27FC236}">
                <a16:creationId xmlns:a16="http://schemas.microsoft.com/office/drawing/2014/main" id="{32EAFB98-AE83-46BF-E43E-E35273F9F2D5}"/>
              </a:ext>
            </a:extLst>
          </p:cNvPr>
          <p:cNvPicPr>
            <a:picLocks noChangeAspect="1"/>
          </p:cNvPicPr>
          <p:nvPr/>
        </p:nvPicPr>
        <p:blipFill>
          <a:blip r:embed="rId4"/>
          <a:stretch>
            <a:fillRect/>
          </a:stretch>
        </p:blipFill>
        <p:spPr>
          <a:xfrm rot="21480000">
            <a:off x="4906422" y="151423"/>
            <a:ext cx="2369210" cy="1669928"/>
          </a:xfrm>
          <a:prstGeom prst="rect">
            <a:avLst/>
          </a:prstGeom>
          <a:ln w="38100" cmpd="tri">
            <a:solidFill>
              <a:schemeClr val="tx1"/>
            </a:solidFill>
          </a:ln>
        </p:spPr>
      </p:pic>
      <p:sp>
        <p:nvSpPr>
          <p:cNvPr id="4" name="TextBox 3">
            <a:extLst>
              <a:ext uri="{FF2B5EF4-FFF2-40B4-BE49-F238E27FC236}">
                <a16:creationId xmlns:a16="http://schemas.microsoft.com/office/drawing/2014/main" id="{05C27CDA-0B48-A802-7EFA-3F104AAA802D}"/>
              </a:ext>
            </a:extLst>
          </p:cNvPr>
          <p:cNvSpPr txBox="1"/>
          <p:nvPr/>
        </p:nvSpPr>
        <p:spPr>
          <a:xfrm>
            <a:off x="0" y="1779785"/>
            <a:ext cx="11702373" cy="3926203"/>
          </a:xfrm>
          <a:prstGeom prst="rect">
            <a:avLst/>
          </a:prstGeom>
          <a:noFill/>
          <a:ln w="41275" cmpd="tri">
            <a:noFill/>
          </a:ln>
        </p:spPr>
        <p:txBody>
          <a:bodyPr wrap="square" rtlCol="0">
            <a:spAutoFit/>
          </a:bodyPr>
          <a:lstStyle/>
          <a:p>
            <a:pPr marR="0" lvl="1">
              <a:lnSpc>
                <a:spcPct val="107000"/>
              </a:lnSpc>
              <a:spcBef>
                <a:spcPts val="0"/>
              </a:spcBef>
              <a:spcAft>
                <a:spcPts val="0"/>
              </a:spcAft>
            </a:pPr>
            <a:endParaRPr lang="en-US" sz="1600" b="1" u="sng" kern="100" dirty="0">
              <a:effectLst/>
              <a:latin typeface="Aptos" panose="020B0004020202020204" pitchFamily="34" charset="0"/>
              <a:ea typeface="Aptos" panose="020B0004020202020204" pitchFamily="34" charset="0"/>
              <a:cs typeface="Times New Roman" panose="02020603050405020304" pitchFamily="18" charset="0"/>
            </a:endParaRPr>
          </a:p>
          <a:p>
            <a:pPr marR="0" lvl="1">
              <a:lnSpc>
                <a:spcPct val="107000"/>
              </a:lnSpc>
              <a:spcBef>
                <a:spcPts val="0"/>
              </a:spcBef>
              <a:spcAft>
                <a:spcPts val="0"/>
              </a:spcAft>
            </a:pPr>
            <a:r>
              <a:rPr lang="en-US" sz="1600" b="1" u="sng" kern="100" dirty="0">
                <a:effectLst/>
                <a:latin typeface="Rockwell" panose="02060603020205020403" pitchFamily="18" charset="0"/>
                <a:ea typeface="Aptos" panose="020B0004020202020204" pitchFamily="34" charset="0"/>
                <a:cs typeface="Times New Roman" panose="02020603050405020304" pitchFamily="18" charset="0"/>
              </a:rPr>
              <a:t>Should I contact another department for permission to load a course in one of their pre-designated, centrally schedulable spaces</a:t>
            </a:r>
            <a:r>
              <a:rPr lang="en-US" sz="1600" b="1" kern="100" dirty="0">
                <a:effectLst/>
                <a:latin typeface="Rockwell" panose="02060603020205020403" pitchFamily="18" charset="0"/>
                <a:ea typeface="Aptos" panose="020B0004020202020204" pitchFamily="34" charset="0"/>
                <a:cs typeface="Times New Roman" panose="02020603050405020304" pitchFamily="18" charset="0"/>
              </a:rPr>
              <a:t>? </a:t>
            </a:r>
            <a:endParaRPr lang="en-US" sz="1600" b="1" kern="100" dirty="0">
              <a:latin typeface="Rockwell" panose="02060603020205020403" pitchFamily="18" charset="0"/>
              <a:ea typeface="Aptos" panose="020B0004020202020204" pitchFamily="34" charset="0"/>
              <a:cs typeface="Times New Roman" panose="02020603050405020304" pitchFamily="18" charset="0"/>
            </a:endParaRPr>
          </a:p>
          <a:p>
            <a:pPr marR="0" lvl="1">
              <a:lnSpc>
                <a:spcPct val="107000"/>
              </a:lnSpc>
              <a:spcBef>
                <a:spcPts val="0"/>
              </a:spcBef>
              <a:spcAft>
                <a:spcPts val="0"/>
              </a:spcAft>
            </a:pPr>
            <a:r>
              <a:rPr lang="en-US" sz="1600" kern="100" dirty="0">
                <a:solidFill>
                  <a:srgbClr val="FF0000"/>
                </a:solidFill>
                <a:effectLst/>
                <a:latin typeface="Rockwell" panose="02060603020205020403" pitchFamily="18" charset="0"/>
                <a:ea typeface="Aptos" panose="020B0004020202020204" pitchFamily="34" charset="0"/>
                <a:cs typeface="Times New Roman" panose="02020603050405020304" pitchFamily="18" charset="0"/>
              </a:rPr>
              <a:t>We strongly discourage the practice because </a:t>
            </a:r>
            <a:r>
              <a:rPr lang="en-US" sz="1600" u="sng" kern="100" dirty="0">
                <a:solidFill>
                  <a:srgbClr val="FF0000"/>
                </a:solidFill>
                <a:effectLst/>
                <a:latin typeface="Rockwell" panose="02060603020205020403" pitchFamily="18" charset="0"/>
                <a:ea typeface="Aptos" panose="020B0004020202020204" pitchFamily="34" charset="0"/>
                <a:cs typeface="Times New Roman" panose="02020603050405020304" pitchFamily="18" charset="0"/>
              </a:rPr>
              <a:t>it is not an equitable or judicious process for scheduling classrooms</a:t>
            </a:r>
            <a:r>
              <a:rPr lang="en-US" sz="1600" kern="100" dirty="0">
                <a:solidFill>
                  <a:srgbClr val="FF0000"/>
                </a:solidFill>
                <a:effectLst/>
                <a:latin typeface="Rockwell" panose="02060603020205020403" pitchFamily="18" charset="0"/>
                <a:ea typeface="Aptos" panose="020B0004020202020204" pitchFamily="34" charset="0"/>
                <a:cs typeface="Times New Roman" panose="02020603050405020304" pitchFamily="18" charset="0"/>
              </a:rPr>
              <a:t>. It does not follow the spirit or intent of the central scheduling policy, and it is a </a:t>
            </a:r>
            <a:r>
              <a:rPr lang="en-US" sz="1600" u="sng" kern="100" dirty="0">
                <a:solidFill>
                  <a:srgbClr val="FF0000"/>
                </a:solidFill>
                <a:effectLst/>
                <a:latin typeface="Rockwell" panose="02060603020205020403" pitchFamily="18" charset="0"/>
                <a:ea typeface="Aptos" panose="020B0004020202020204" pitchFamily="34" charset="0"/>
                <a:cs typeface="Times New Roman" panose="02020603050405020304" pitchFamily="18" charset="0"/>
              </a:rPr>
              <a:t>disadvantage to other departments</a:t>
            </a:r>
            <a:r>
              <a:rPr lang="en-US" sz="1600" kern="100" dirty="0">
                <a:solidFill>
                  <a:srgbClr val="FF0000"/>
                </a:solidFill>
                <a:effectLst/>
                <a:latin typeface="Rockwell" panose="02060603020205020403" pitchFamily="18" charset="0"/>
                <a:ea typeface="Aptos" panose="020B0004020202020204" pitchFamily="34" charset="0"/>
                <a:cs typeface="Times New Roman" panose="02020603050405020304" pitchFamily="18" charset="0"/>
              </a:rPr>
              <a:t>. During our data checks before the mass central scheduling period, the classroom scheduling team may assume you have loaded the room without permission, resulting in dropping the classroom. </a:t>
            </a:r>
            <a:endParaRPr lang="en-US" sz="1600" kern="100" dirty="0">
              <a:solidFill>
                <a:srgbClr val="FF0000"/>
              </a:solidFill>
              <a:latin typeface="Rockwell" panose="02060603020205020403" pitchFamily="18" charset="0"/>
              <a:ea typeface="Aptos" panose="020B0004020202020204" pitchFamily="34" charset="0"/>
              <a:cs typeface="Times New Roman" panose="02020603050405020304" pitchFamily="18" charset="0"/>
            </a:endParaRPr>
          </a:p>
          <a:p>
            <a:pPr marR="0" lvl="1">
              <a:lnSpc>
                <a:spcPct val="107000"/>
              </a:lnSpc>
              <a:spcBef>
                <a:spcPts val="0"/>
              </a:spcBef>
              <a:spcAft>
                <a:spcPts val="0"/>
              </a:spcAft>
            </a:pPr>
            <a:endParaRPr lang="en-US" sz="1200" u="sng" kern="100" dirty="0">
              <a:effectLst/>
              <a:latin typeface="Rockwell" panose="02060603020205020403" pitchFamily="18" charset="0"/>
              <a:ea typeface="Aptos" panose="020B0004020202020204" pitchFamily="34" charset="0"/>
              <a:cs typeface="Times New Roman" panose="02020603050405020304" pitchFamily="18" charset="0"/>
            </a:endParaRPr>
          </a:p>
          <a:p>
            <a:pPr marR="0" lvl="1">
              <a:lnSpc>
                <a:spcPct val="107000"/>
              </a:lnSpc>
              <a:spcBef>
                <a:spcPts val="0"/>
              </a:spcBef>
              <a:spcAft>
                <a:spcPts val="0"/>
              </a:spcAft>
            </a:pPr>
            <a:r>
              <a:rPr lang="en-US" sz="1600" b="1" u="sng" kern="100" dirty="0">
                <a:effectLst/>
                <a:latin typeface="Rockwell" panose="02060603020205020403" pitchFamily="18" charset="0"/>
                <a:ea typeface="Aptos" panose="020B0004020202020204" pitchFamily="34" charset="0"/>
                <a:cs typeface="Times New Roman" panose="02020603050405020304" pitchFamily="18" charset="0"/>
              </a:rPr>
              <a:t>What if a department asks to schedule a course in one of our pre-designated, centrally schedulable spaces?</a:t>
            </a:r>
            <a:endParaRPr lang="en-US" sz="1600" b="1" u="sng" kern="100" dirty="0">
              <a:latin typeface="Rockwell" panose="02060603020205020403" pitchFamily="18" charset="0"/>
              <a:ea typeface="Aptos" panose="020B0004020202020204" pitchFamily="34" charset="0"/>
              <a:cs typeface="Times New Roman" panose="02020603050405020304" pitchFamily="18" charset="0"/>
            </a:endParaRPr>
          </a:p>
          <a:p>
            <a:pPr marR="0" lvl="1">
              <a:lnSpc>
                <a:spcPct val="107000"/>
              </a:lnSpc>
              <a:spcBef>
                <a:spcPts val="0"/>
              </a:spcBef>
              <a:spcAft>
                <a:spcPts val="0"/>
              </a:spcAft>
            </a:pPr>
            <a:r>
              <a:rPr lang="en-US" sz="1600" kern="100" dirty="0">
                <a:solidFill>
                  <a:srgbClr val="FF0000"/>
                </a:solidFill>
                <a:effectLst/>
                <a:latin typeface="Rockwell" panose="02060603020205020403" pitchFamily="18" charset="0"/>
                <a:ea typeface="Aptos" panose="020B0004020202020204" pitchFamily="34" charset="0"/>
                <a:cs typeface="Times New Roman" panose="02020603050405020304" pitchFamily="18" charset="0"/>
              </a:rPr>
              <a:t>This is not allowed. Instead, instruct them to add the building and room on the preference sheet. Their request will be considered and optimized during the mass central scheduling period.</a:t>
            </a:r>
          </a:p>
          <a:p>
            <a:pPr marR="0" lvl="1">
              <a:lnSpc>
                <a:spcPct val="107000"/>
              </a:lnSpc>
              <a:spcBef>
                <a:spcPts val="0"/>
              </a:spcBef>
              <a:spcAft>
                <a:spcPts val="0"/>
              </a:spcAft>
            </a:pPr>
            <a:endParaRPr lang="en-US" sz="1600" kern="100" dirty="0">
              <a:solidFill>
                <a:srgbClr val="FF0000"/>
              </a:solidFill>
              <a:latin typeface="Rockwell" panose="02060603020205020403" pitchFamily="18" charset="0"/>
              <a:ea typeface="Aptos" panose="020B0004020202020204" pitchFamily="34" charset="0"/>
              <a:cs typeface="Times New Roman" panose="02020603050405020304" pitchFamily="18" charset="0"/>
            </a:endParaRPr>
          </a:p>
          <a:p>
            <a:pPr marR="0" lvl="1">
              <a:lnSpc>
                <a:spcPct val="107000"/>
              </a:lnSpc>
              <a:spcBef>
                <a:spcPts val="0"/>
              </a:spcBef>
              <a:spcAft>
                <a:spcPts val="0"/>
              </a:spcAft>
            </a:pPr>
            <a:r>
              <a:rPr lang="en-US" sz="1600" kern="100" dirty="0">
                <a:solidFill>
                  <a:srgbClr val="FF0000"/>
                </a:solidFill>
                <a:effectLst/>
                <a:latin typeface="Rockwell" panose="02060603020205020403" pitchFamily="18" charset="0"/>
                <a:ea typeface="Aptos" panose="020B0004020202020204" pitchFamily="34" charset="0"/>
                <a:cs typeface="Times New Roman" panose="02020603050405020304" pitchFamily="18" charset="0"/>
              </a:rPr>
              <a:t>***You can load courses in </a:t>
            </a:r>
            <a:r>
              <a:rPr lang="en-US" sz="1600" b="1" u="sng" kern="100" dirty="0">
                <a:solidFill>
                  <a:srgbClr val="FF0000"/>
                </a:solidFill>
                <a:effectLst/>
                <a:latin typeface="Rockwell" panose="02060603020205020403" pitchFamily="18" charset="0"/>
                <a:ea typeface="Aptos" panose="020B0004020202020204" pitchFamily="34" charset="0"/>
                <a:cs typeface="Times New Roman" panose="02020603050405020304" pitchFamily="18" charset="0"/>
              </a:rPr>
              <a:t>non-centrally schedulable</a:t>
            </a:r>
            <a:r>
              <a:rPr lang="en-US" sz="1600" b="1" kern="100" dirty="0">
                <a:solidFill>
                  <a:srgbClr val="FF0000"/>
                </a:solidFill>
                <a:effectLst/>
                <a:latin typeface="Rockwell" panose="02060603020205020403" pitchFamily="18" charset="0"/>
                <a:ea typeface="Aptos" panose="020B0004020202020204" pitchFamily="34" charset="0"/>
                <a:cs typeface="Times New Roman" panose="02020603050405020304" pitchFamily="18" charset="0"/>
              </a:rPr>
              <a:t> </a:t>
            </a:r>
            <a:r>
              <a:rPr lang="en-US" sz="1600" kern="100" dirty="0">
                <a:solidFill>
                  <a:srgbClr val="FF0000"/>
                </a:solidFill>
                <a:effectLst/>
                <a:latin typeface="Rockwell" panose="02060603020205020403" pitchFamily="18" charset="0"/>
                <a:ea typeface="Aptos" panose="020B0004020202020204" pitchFamily="34" charset="0"/>
                <a:cs typeface="Times New Roman" panose="02020603050405020304" pitchFamily="18" charset="0"/>
              </a:rPr>
              <a:t>spaces with permission from the controlling department.</a:t>
            </a:r>
          </a:p>
          <a:p>
            <a:pPr marR="0" lvl="1">
              <a:lnSpc>
                <a:spcPct val="107000"/>
              </a:lnSpc>
              <a:spcBef>
                <a:spcPts val="0"/>
              </a:spcBef>
              <a:spcAft>
                <a:spcPts val="0"/>
              </a:spcAft>
            </a:pPr>
            <a:endParaRPr lang="en-US" sz="1200" kern="100" dirty="0">
              <a:solidFill>
                <a:srgbClr val="FF0000"/>
              </a:solidFill>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6" name="Rectangle 5">
            <a:extLst>
              <a:ext uri="{FF2B5EF4-FFF2-40B4-BE49-F238E27FC236}">
                <a16:creationId xmlns:a16="http://schemas.microsoft.com/office/drawing/2014/main" id="{25A1BF78-5F79-DCE5-5EA0-34E4F4425536}"/>
              </a:ext>
            </a:extLst>
          </p:cNvPr>
          <p:cNvSpPr/>
          <p:nvPr/>
        </p:nvSpPr>
        <p:spPr>
          <a:xfrm>
            <a:off x="982493" y="289619"/>
            <a:ext cx="3543656" cy="1200329"/>
          </a:xfrm>
          <a:prstGeom prst="rect">
            <a:avLst/>
          </a:prstGeom>
          <a:noFill/>
        </p:spPr>
        <p:txBody>
          <a:bodyPr wrap="square" lIns="91440" tIns="45720" rIns="91440" bIns="45720">
            <a:spAutoFit/>
          </a:bodyPr>
          <a:lstStyle/>
          <a:p>
            <a:pPr algn="ctr"/>
            <a:r>
              <a:rPr lang="en-US" sz="3600" b="1" cap="none" spc="0" dirty="0">
                <a:ln w="38100">
                  <a:solidFill>
                    <a:schemeClr val="accent1"/>
                  </a:solidFill>
                  <a:prstDash val="solid"/>
                </a:ln>
                <a:solidFill>
                  <a:schemeClr val="bg2"/>
                </a:solidFill>
                <a:effectLst>
                  <a:outerShdw dist="38100" dir="2640000" algn="bl" rotWithShape="0">
                    <a:schemeClr val="accent1"/>
                  </a:outerShdw>
                </a:effectLst>
              </a:rPr>
              <a:t>Improved</a:t>
            </a:r>
          </a:p>
          <a:p>
            <a:pPr algn="ctr"/>
            <a:r>
              <a:rPr lang="en-US" sz="3600" b="1" dirty="0">
                <a:ln w="38100">
                  <a:solidFill>
                    <a:schemeClr val="accent1"/>
                  </a:solidFill>
                  <a:prstDash val="solid"/>
                </a:ln>
                <a:solidFill>
                  <a:schemeClr val="bg2"/>
                </a:solidFill>
                <a:effectLst>
                  <a:outerShdw dist="38100" dir="2640000" algn="bl" rotWithShape="0">
                    <a:schemeClr val="accent1"/>
                  </a:outerShdw>
                </a:effectLst>
              </a:rPr>
              <a:t>Utilization</a:t>
            </a:r>
            <a:endParaRPr lang="en-US" sz="3600" b="1" cap="none" spc="0" dirty="0">
              <a:ln w="38100">
                <a:solidFill>
                  <a:schemeClr val="accent1"/>
                </a:solidFill>
                <a:prstDash val="solid"/>
              </a:ln>
              <a:solidFill>
                <a:schemeClr val="bg2"/>
              </a:solidFill>
              <a:effectLst>
                <a:outerShdw dist="38100" dir="2640000" algn="bl" rotWithShape="0">
                  <a:schemeClr val="accent1"/>
                </a:outerShdw>
              </a:effectLst>
            </a:endParaRPr>
          </a:p>
        </p:txBody>
      </p:sp>
      <p:sp>
        <p:nvSpPr>
          <p:cNvPr id="11" name="Rectangle 10">
            <a:extLst>
              <a:ext uri="{FF2B5EF4-FFF2-40B4-BE49-F238E27FC236}">
                <a16:creationId xmlns:a16="http://schemas.microsoft.com/office/drawing/2014/main" id="{0926B9C9-1179-F585-1F50-3738B46F162D}"/>
              </a:ext>
            </a:extLst>
          </p:cNvPr>
          <p:cNvSpPr/>
          <p:nvPr/>
        </p:nvSpPr>
        <p:spPr>
          <a:xfrm>
            <a:off x="7665852" y="25459"/>
            <a:ext cx="3687366" cy="1754326"/>
          </a:xfrm>
          <a:prstGeom prst="rect">
            <a:avLst/>
          </a:prstGeom>
          <a:noFill/>
        </p:spPr>
        <p:txBody>
          <a:bodyPr wrap="square" lIns="91440" tIns="45720" rIns="91440" bIns="45720">
            <a:spAutoFit/>
          </a:bodyPr>
          <a:lstStyle/>
          <a:p>
            <a:pPr algn="ctr"/>
            <a:r>
              <a:rPr lang="en-US" sz="3600" b="1" cap="none" spc="0" dirty="0">
                <a:ln w="38100">
                  <a:solidFill>
                    <a:schemeClr val="accent1"/>
                  </a:solidFill>
                  <a:prstDash val="solid"/>
                </a:ln>
                <a:solidFill>
                  <a:schemeClr val="bg2"/>
                </a:solidFill>
                <a:effectLst>
                  <a:outerShdw dist="38100" dir="2640000" algn="bl" rotWithShape="0">
                    <a:schemeClr val="accent1"/>
                  </a:outerShdw>
                </a:effectLst>
              </a:rPr>
              <a:t>Fair</a:t>
            </a:r>
          </a:p>
          <a:p>
            <a:pPr algn="ctr"/>
            <a:r>
              <a:rPr lang="en-US" sz="3600" b="1" dirty="0">
                <a:ln w="38100">
                  <a:solidFill>
                    <a:schemeClr val="accent1"/>
                  </a:solidFill>
                  <a:prstDash val="solid"/>
                </a:ln>
                <a:solidFill>
                  <a:schemeClr val="bg2"/>
                </a:solidFill>
                <a:effectLst>
                  <a:outerShdw dist="38100" dir="2640000" algn="bl" rotWithShape="0">
                    <a:schemeClr val="accent1"/>
                  </a:outerShdw>
                </a:effectLst>
              </a:rPr>
              <a:t>Equitable</a:t>
            </a:r>
          </a:p>
          <a:p>
            <a:pPr algn="ctr"/>
            <a:r>
              <a:rPr lang="en-US" sz="3600" b="1" cap="none" spc="0" dirty="0">
                <a:ln w="38100">
                  <a:solidFill>
                    <a:schemeClr val="accent1"/>
                  </a:solidFill>
                  <a:prstDash val="solid"/>
                </a:ln>
                <a:solidFill>
                  <a:schemeClr val="bg2"/>
                </a:solidFill>
                <a:effectLst>
                  <a:outerShdw dist="38100" dir="2640000" algn="bl" rotWithShape="0">
                    <a:schemeClr val="accent1"/>
                  </a:outerShdw>
                </a:effectLst>
              </a:rPr>
              <a:t>Judicious</a:t>
            </a:r>
          </a:p>
        </p:txBody>
      </p:sp>
    </p:spTree>
    <p:extLst>
      <p:ext uri="{BB962C8B-B14F-4D97-AF65-F5344CB8AC3E}">
        <p14:creationId xmlns:p14="http://schemas.microsoft.com/office/powerpoint/2010/main" val="146609816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 calcmode="lin" valueType="num">
                                      <p:cBhvr additive="base">
                                        <p:cTn id="3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ome Alone Kevin McCallister Shocked ...">
            <a:extLst>
              <a:ext uri="{FF2B5EF4-FFF2-40B4-BE49-F238E27FC236}">
                <a16:creationId xmlns:a16="http://schemas.microsoft.com/office/drawing/2014/main" id="{498A244A-EBE9-6FF8-1B6D-5258415604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455" y="2221907"/>
            <a:ext cx="2803732" cy="28037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Thought Bubble: Cloud 2">
            <a:extLst>
              <a:ext uri="{FF2B5EF4-FFF2-40B4-BE49-F238E27FC236}">
                <a16:creationId xmlns:a16="http://schemas.microsoft.com/office/drawing/2014/main" id="{DF87798C-6EB9-D6A8-68C4-428074CB3E8D}"/>
              </a:ext>
            </a:extLst>
          </p:cNvPr>
          <p:cNvSpPr/>
          <p:nvPr/>
        </p:nvSpPr>
        <p:spPr>
          <a:xfrm>
            <a:off x="794759" y="196555"/>
            <a:ext cx="5657316" cy="1909438"/>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64D9143-8032-2C6A-5ADF-BBA215F626B9}"/>
              </a:ext>
            </a:extLst>
          </p:cNvPr>
          <p:cNvSpPr txBox="1"/>
          <p:nvPr/>
        </p:nvSpPr>
        <p:spPr>
          <a:xfrm>
            <a:off x="863125" y="582438"/>
            <a:ext cx="5520584" cy="1354217"/>
          </a:xfrm>
          <a:prstGeom prst="rect">
            <a:avLst/>
          </a:prstGeom>
          <a:noFill/>
        </p:spPr>
        <p:txBody>
          <a:bodyPr wrap="square" rtlCol="0">
            <a:spAutoFit/>
          </a:bodyPr>
          <a:lstStyle/>
          <a:p>
            <a:pPr algn="ctr"/>
            <a:r>
              <a:rPr lang="en-US" sz="1600" kern="100" dirty="0">
                <a:solidFill>
                  <a:schemeClr val="bg1"/>
                </a:solidFill>
                <a:effectLst/>
                <a:latin typeface="Congenial Black" panose="02000503040000020004" pitchFamily="2" charset="0"/>
                <a:ea typeface="Aptos" panose="020B0004020202020204" pitchFamily="34" charset="0"/>
                <a:cs typeface="Times New Roman" panose="02020603050405020304" pitchFamily="18" charset="0"/>
              </a:rPr>
              <a:t>Someone scheduled a course</a:t>
            </a:r>
          </a:p>
          <a:p>
            <a:pPr algn="ctr"/>
            <a:r>
              <a:rPr lang="en-US" sz="1600" kern="100" dirty="0">
                <a:solidFill>
                  <a:schemeClr val="bg1"/>
                </a:solidFill>
                <a:effectLst/>
                <a:latin typeface="Congenial Black" panose="02000503040000020004" pitchFamily="2" charset="0"/>
                <a:ea typeface="Aptos" panose="020B0004020202020204" pitchFamily="34" charset="0"/>
                <a:cs typeface="Times New Roman" panose="02020603050405020304" pitchFamily="18" charset="0"/>
              </a:rPr>
              <a:t>in our department’s pre-designated space </a:t>
            </a:r>
          </a:p>
          <a:p>
            <a:pPr algn="ctr"/>
            <a:r>
              <a:rPr lang="en-US" sz="1600" kern="100" dirty="0">
                <a:solidFill>
                  <a:schemeClr val="bg1"/>
                </a:solidFill>
                <a:effectLst/>
                <a:latin typeface="Congenial Black" panose="02000503040000020004" pitchFamily="2" charset="0"/>
                <a:ea typeface="Aptos" panose="020B0004020202020204" pitchFamily="34" charset="0"/>
                <a:cs typeface="Times New Roman" panose="02020603050405020304" pitchFamily="18" charset="0"/>
              </a:rPr>
              <a:t>without permission!!!  </a:t>
            </a:r>
          </a:p>
          <a:p>
            <a:pPr algn="ctr"/>
            <a:r>
              <a:rPr lang="en-US" sz="1600" kern="100" dirty="0">
                <a:solidFill>
                  <a:schemeClr val="bg1"/>
                </a:solidFill>
                <a:effectLst/>
                <a:latin typeface="Congenial Black" panose="02000503040000020004" pitchFamily="2" charset="0"/>
                <a:ea typeface="Aptos" panose="020B0004020202020204" pitchFamily="34" charset="0"/>
                <a:cs typeface="Times New Roman" panose="02020603050405020304" pitchFamily="18" charset="0"/>
              </a:rPr>
              <a:t>What do I do?</a:t>
            </a:r>
          </a:p>
          <a:p>
            <a:endParaRPr lang="en-US" dirty="0"/>
          </a:p>
        </p:txBody>
      </p:sp>
      <p:sp>
        <p:nvSpPr>
          <p:cNvPr id="5" name="TextBox 4">
            <a:extLst>
              <a:ext uri="{FF2B5EF4-FFF2-40B4-BE49-F238E27FC236}">
                <a16:creationId xmlns:a16="http://schemas.microsoft.com/office/drawing/2014/main" id="{90A838F5-53AB-ADC5-D3D7-59E12F5F1541}"/>
              </a:ext>
            </a:extLst>
          </p:cNvPr>
          <p:cNvSpPr txBox="1"/>
          <p:nvPr/>
        </p:nvSpPr>
        <p:spPr>
          <a:xfrm>
            <a:off x="4230168" y="2146445"/>
            <a:ext cx="7101555" cy="1477328"/>
          </a:xfrm>
          <a:prstGeom prst="rect">
            <a:avLst/>
          </a:prstGeom>
          <a:solidFill>
            <a:schemeClr val="bg1"/>
          </a:solidFill>
          <a:ln>
            <a:solidFill>
              <a:schemeClr val="tx1"/>
            </a:solidFill>
          </a:ln>
        </p:spPr>
        <p:txBody>
          <a:bodyPr wrap="square" rtlCol="0">
            <a:spAutoFit/>
          </a:bodyPr>
          <a:lstStyle/>
          <a:p>
            <a:r>
              <a:rPr lang="en-US" kern="100" dirty="0">
                <a:effectLst/>
                <a:latin typeface="Rockwell" panose="02060603020205020403" pitchFamily="18" charset="0"/>
                <a:ea typeface="Aptos" panose="020B0004020202020204" pitchFamily="34" charset="0"/>
                <a:cs typeface="Times New Roman" panose="02020603050405020304" pitchFamily="18" charset="0"/>
              </a:rPr>
              <a:t>No worries!  Please notify the Registrar’s Office if this occurs.  We will remove the building and room from their course and contact the departmental course scheduler.  They can submit their request for the room on the preference sheet.</a:t>
            </a:r>
          </a:p>
          <a:p>
            <a:endParaRPr lang="en-US" dirty="0"/>
          </a:p>
        </p:txBody>
      </p:sp>
      <p:sp>
        <p:nvSpPr>
          <p:cNvPr id="2" name="TextBox 1">
            <a:extLst>
              <a:ext uri="{FF2B5EF4-FFF2-40B4-BE49-F238E27FC236}">
                <a16:creationId xmlns:a16="http://schemas.microsoft.com/office/drawing/2014/main" id="{C84005A8-8BE3-2257-00F1-DCFF6403DE70}"/>
              </a:ext>
            </a:extLst>
          </p:cNvPr>
          <p:cNvSpPr txBox="1"/>
          <p:nvPr/>
        </p:nvSpPr>
        <p:spPr>
          <a:xfrm>
            <a:off x="3529413" y="3879791"/>
            <a:ext cx="7802310" cy="1600438"/>
          </a:xfrm>
          <a:prstGeom prst="rect">
            <a:avLst/>
          </a:prstGeom>
          <a:solidFill>
            <a:schemeClr val="bg1"/>
          </a:solidFill>
          <a:ln>
            <a:solidFill>
              <a:schemeClr val="tx1"/>
            </a:solidFill>
          </a:ln>
        </p:spPr>
        <p:txBody>
          <a:bodyPr wrap="square" rtlCol="0">
            <a:spAutoFit/>
          </a:bodyPr>
          <a:lstStyle/>
          <a:p>
            <a:r>
              <a:rPr lang="en-US" sz="1400" b="1" u="sng" dirty="0">
                <a:latin typeface="Rockwell" panose="02060603020205020403" pitchFamily="18" charset="0"/>
              </a:rPr>
              <a:t>Are departments allowed to schedule a course or event in our department’s pre-designated, </a:t>
            </a:r>
            <a:r>
              <a:rPr lang="en-US" sz="1400" b="1" i="1" u="sng" dirty="0">
                <a:latin typeface="Rockwell" panose="02060603020205020403" pitchFamily="18" charset="0"/>
              </a:rPr>
              <a:t>non-centrally coordinated spaces</a:t>
            </a:r>
            <a:r>
              <a:rPr lang="en-US" sz="1400" b="1" u="sng" dirty="0">
                <a:latin typeface="Rockwell" panose="02060603020205020403" pitchFamily="18" charset="0"/>
              </a:rPr>
              <a:t>?</a:t>
            </a:r>
          </a:p>
          <a:p>
            <a:r>
              <a:rPr lang="en-US" sz="1400" dirty="0">
                <a:latin typeface="Rockwell" panose="02060603020205020403" pitchFamily="18" charset="0"/>
              </a:rPr>
              <a:t>No.  Departments, including the Registrar’s Office and CRETS, must obtain permission from the controlling department before scheduling a course or event in a non-centrally coordinated space.  For example, the Registrar’s Office will contact the controlling department for permission to load an FYO or GradFIRST seminar in a non-centrally coordinated space.</a:t>
            </a:r>
          </a:p>
        </p:txBody>
      </p:sp>
    </p:spTree>
    <p:extLst>
      <p:ext uri="{BB962C8B-B14F-4D97-AF65-F5344CB8AC3E}">
        <p14:creationId xmlns:p14="http://schemas.microsoft.com/office/powerpoint/2010/main" val="497430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43200000">
                                      <p:cBhvr>
                                        <p:cTn id="6" dur="1000" fill="hold"/>
                                        <p:tgtEl>
                                          <p:spTgt spid="4098"/>
                                        </p:tgtEl>
                                        <p:attrNameLst>
                                          <p:attrName>r</p:attrName>
                                        </p:attrNameLst>
                                      </p:cBhvr>
                                    </p:animRot>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par>
                          <p:cTn id="12" fill="hold">
                            <p:stCondLst>
                              <p:cond delay="1000"/>
                            </p:stCondLst>
                            <p:childTnLst>
                              <p:par>
                                <p:cTn id="13" presetID="2" presetClass="entr" presetSubtype="4" fill="hold" grpId="0" nodeType="afterEffect">
                                  <p:stCondLst>
                                    <p:cond delay="7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 calcmode="lin" valueType="num">
                                      <p:cBhvr additive="base">
                                        <p:cTn id="25"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 calcmode="lin" valueType="num">
                                      <p:cBhvr additive="base">
                                        <p:cTn id="3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AC07F-C364-C05D-B6B4-2DCFC1D7C50F}"/>
              </a:ext>
            </a:extLst>
          </p:cNvPr>
          <p:cNvSpPr>
            <a:spLocks noGrp="1"/>
          </p:cNvSpPr>
          <p:nvPr>
            <p:ph type="ctrTitle"/>
          </p:nvPr>
        </p:nvSpPr>
        <p:spPr>
          <a:xfrm rot="21420000">
            <a:off x="4492471" y="115496"/>
            <a:ext cx="6605235" cy="4244906"/>
          </a:xfrm>
        </p:spPr>
        <p:txBody>
          <a:bodyPr vert="horz" lIns="91440" tIns="45720" rIns="91440" bIns="45720" rtlCol="0" anchor="b">
            <a:normAutofit/>
          </a:bodyPr>
          <a:lstStyle/>
          <a:p>
            <a:pPr algn="ctr"/>
            <a:r>
              <a:rPr lang="en-US" sz="5400" dirty="0"/>
              <a:t>What’s Next?</a:t>
            </a:r>
            <a:br>
              <a:rPr lang="en-US" sz="5400" dirty="0"/>
            </a:br>
            <a:br>
              <a:rPr lang="en-US" sz="5400" dirty="0"/>
            </a:br>
            <a:r>
              <a:rPr lang="en-US" sz="5400" u="sng" dirty="0"/>
              <a:t>Mass Centralized classroom scheduling period</a:t>
            </a:r>
          </a:p>
        </p:txBody>
      </p:sp>
      <p:pic>
        <p:nvPicPr>
          <p:cNvPr id="7" name="Picture 6" descr="A calculus formula">
            <a:extLst>
              <a:ext uri="{FF2B5EF4-FFF2-40B4-BE49-F238E27FC236}">
                <a16:creationId xmlns:a16="http://schemas.microsoft.com/office/drawing/2014/main" id="{7C684824-79A8-EF52-F8FF-B7D78FAE895D}"/>
              </a:ext>
            </a:extLst>
          </p:cNvPr>
          <p:cNvPicPr>
            <a:picLocks noChangeAspect="1"/>
          </p:cNvPicPr>
          <p:nvPr/>
        </p:nvPicPr>
        <p:blipFill rotWithShape="1">
          <a:blip r:embed="rId4"/>
          <a:srcRect l="12753" r="18796" b="-2"/>
          <a:stretch/>
        </p:blipFill>
        <p:spPr>
          <a:xfrm rot="21420000">
            <a:off x="-118586" y="237518"/>
            <a:ext cx="4633277" cy="4518254"/>
          </a:xfrm>
          <a:custGeom>
            <a:avLst/>
            <a:gdLst/>
            <a:ahLst/>
            <a:cxnLst/>
            <a:rect l="l" t="t" r="r" b="b"/>
            <a:pathLst>
              <a:path w="4633277" h="4410442">
                <a:moveTo>
                  <a:pt x="4633277" y="0"/>
                </a:moveTo>
                <a:lnTo>
                  <a:pt x="4633277" y="4410442"/>
                </a:lnTo>
                <a:lnTo>
                  <a:pt x="0" y="4410442"/>
                </a:lnTo>
                <a:lnTo>
                  <a:pt x="231142" y="0"/>
                </a:lnTo>
                <a:close/>
              </a:path>
            </a:pathLst>
          </a:custGeom>
        </p:spPr>
      </p:pic>
    </p:spTree>
    <p:extLst>
      <p:ext uri="{BB962C8B-B14F-4D97-AF65-F5344CB8AC3E}">
        <p14:creationId xmlns:p14="http://schemas.microsoft.com/office/powerpoint/2010/main" val="1904497002"/>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B9E09-6DAA-4E2C-9056-0CC6EDCF52E2}"/>
              </a:ext>
            </a:extLst>
          </p:cNvPr>
          <p:cNvSpPr>
            <a:spLocks noGrp="1"/>
          </p:cNvSpPr>
          <p:nvPr>
            <p:ph type="title"/>
          </p:nvPr>
        </p:nvSpPr>
        <p:spPr>
          <a:xfrm>
            <a:off x="570451" y="-33555"/>
            <a:ext cx="10707775" cy="1350627"/>
          </a:xfrm>
        </p:spPr>
        <p:txBody>
          <a:bodyPr>
            <a:normAutofit/>
          </a:bodyPr>
          <a:lstStyle/>
          <a:p>
            <a:br>
              <a:rPr lang="en-US" dirty="0">
                <a:effectLst/>
              </a:rPr>
            </a:br>
            <a:endParaRPr lang="en-US" dirty="0"/>
          </a:p>
        </p:txBody>
      </p:sp>
      <p:sp>
        <p:nvSpPr>
          <p:cNvPr id="6" name="Content Placeholder 5">
            <a:extLst>
              <a:ext uri="{FF2B5EF4-FFF2-40B4-BE49-F238E27FC236}">
                <a16:creationId xmlns:a16="http://schemas.microsoft.com/office/drawing/2014/main" id="{A55EA773-DC5C-D7B9-7527-C3D52547FAE5}"/>
              </a:ext>
            </a:extLst>
          </p:cNvPr>
          <p:cNvSpPr>
            <a:spLocks noGrp="1"/>
          </p:cNvSpPr>
          <p:nvPr>
            <p:ph sz="quarter" idx="13"/>
          </p:nvPr>
        </p:nvSpPr>
        <p:spPr>
          <a:xfrm>
            <a:off x="914400" y="372846"/>
            <a:ext cx="10363826" cy="5573259"/>
          </a:xfrm>
        </p:spPr>
        <p:txBody>
          <a:bodyPr/>
          <a:lstStyle/>
          <a:p>
            <a:pPr marL="0" indent="0" algn="ctr">
              <a:buNone/>
            </a:pPr>
            <a:r>
              <a:rPr lang="en-US" sz="3200" b="1" u="sng" dirty="0"/>
              <a:t>Mass Centralized Classroom Scheduling</a:t>
            </a:r>
            <a:endParaRPr lang="en-US" sz="3200" u="sng" kern="100" dirty="0">
              <a:effectLst/>
              <a:latin typeface="+mj-lt"/>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endParaRPr lang="en-US" sz="1200" u="sng" kern="100" dirty="0">
              <a:latin typeface="+mj-lt"/>
              <a:ea typeface="Aptos" panose="020B0004020202020204" pitchFamily="34" charset="0"/>
              <a:cs typeface="Times New Roman" panose="02020603050405020304" pitchFamily="18" charset="0"/>
            </a:endParaRPr>
          </a:p>
          <a:p>
            <a:pPr marL="457200" marR="0" lvl="1" indent="0">
              <a:lnSpc>
                <a:spcPct val="107000"/>
              </a:lnSpc>
              <a:spcBef>
                <a:spcPts val="0"/>
              </a:spcBef>
              <a:spcAft>
                <a:spcPts val="0"/>
              </a:spcAft>
              <a:buNone/>
            </a:pPr>
            <a:endParaRPr lang="en-US" sz="1200" u="sng" kern="100" dirty="0">
              <a:latin typeface="+mj-lt"/>
              <a:ea typeface="Aptos" panose="020B0004020202020204" pitchFamily="34" charset="0"/>
              <a:cs typeface="Times New Roman" panose="02020603050405020304" pitchFamily="18" charset="0"/>
            </a:endParaRPr>
          </a:p>
          <a:p>
            <a:pPr marL="457200" marR="0" lvl="1" indent="0" algn="just">
              <a:lnSpc>
                <a:spcPct val="107000"/>
              </a:lnSpc>
              <a:spcBef>
                <a:spcPts val="0"/>
              </a:spcBef>
              <a:spcAft>
                <a:spcPts val="0"/>
              </a:spcAft>
              <a:buNone/>
            </a:pPr>
            <a:r>
              <a:rPr lang="en-US" sz="2400" b="1" u="sng" kern="100" dirty="0">
                <a:solidFill>
                  <a:srgbClr val="FF0000"/>
                </a:solidFill>
                <a:effectLst/>
                <a:latin typeface="+mj-lt"/>
                <a:ea typeface="Aptos" panose="020B0004020202020204" pitchFamily="34" charset="0"/>
                <a:cs typeface="Times New Roman" panose="02020603050405020304" pitchFamily="18" charset="0"/>
              </a:rPr>
              <a:t>Centralized Classroom and Event Scheduling Timelines</a:t>
            </a:r>
            <a:r>
              <a:rPr lang="en-US" sz="2400" b="1" kern="100" dirty="0">
                <a:solidFill>
                  <a:srgbClr val="FF0000"/>
                </a:solidFill>
                <a:effectLst/>
                <a:latin typeface="+mj-lt"/>
                <a:ea typeface="Aptos" panose="020B0004020202020204" pitchFamily="34" charset="0"/>
                <a:cs typeface="Times New Roman" panose="02020603050405020304" pitchFamily="18" charset="0"/>
              </a:rPr>
              <a:t> </a:t>
            </a:r>
          </a:p>
          <a:p>
            <a:pPr marL="457200" marR="0" lvl="1" indent="0" algn="just">
              <a:lnSpc>
                <a:spcPct val="107000"/>
              </a:lnSpc>
              <a:spcBef>
                <a:spcPts val="0"/>
              </a:spcBef>
              <a:spcAft>
                <a:spcPts val="0"/>
              </a:spcAft>
              <a:buNone/>
            </a:pPr>
            <a:r>
              <a:rPr lang="en-US" kern="100" dirty="0">
                <a:effectLst/>
                <a:latin typeface="+mj-lt"/>
                <a:ea typeface="Aptos" panose="020B0004020202020204" pitchFamily="34" charset="0"/>
                <a:cs typeface="Times New Roman" panose="02020603050405020304" pitchFamily="18" charset="0"/>
              </a:rPr>
              <a:t>The mass centralized classroom scheduling and event scheduling dates are published on the Registrar’s website calendars.  </a:t>
            </a:r>
            <a:r>
              <a:rPr lang="en-US" u="sng" kern="100" dirty="0">
                <a:solidFill>
                  <a:srgbClr val="467886"/>
                </a:solidFill>
                <a:effectLst/>
                <a:latin typeface="+mj-lt"/>
                <a:ea typeface="Aptos" panose="020B0004020202020204" pitchFamily="34" charset="0"/>
                <a:cs typeface="Times New Roman" panose="02020603050405020304" pitchFamily="18" charset="0"/>
                <a:hlinkClick r:id="rId3"/>
              </a:rPr>
              <a:t>Centralized Classroom and Event Scheduling Calendar</a:t>
            </a:r>
            <a:endParaRPr lang="en-US" kern="100" dirty="0">
              <a:effectLst/>
              <a:latin typeface="+mj-lt"/>
              <a:ea typeface="Aptos" panose="020B0004020202020204" pitchFamily="34" charset="0"/>
              <a:cs typeface="Times New Roman" panose="02020603050405020304" pitchFamily="18" charset="0"/>
            </a:endParaRPr>
          </a:p>
          <a:p>
            <a:pPr marL="685800" marR="0" indent="0" algn="just">
              <a:lnSpc>
                <a:spcPct val="107000"/>
              </a:lnSpc>
              <a:spcBef>
                <a:spcPts val="0"/>
              </a:spcBef>
              <a:spcAft>
                <a:spcPts val="0"/>
              </a:spcAft>
              <a:buNone/>
            </a:pPr>
            <a:r>
              <a:rPr lang="en-US" sz="1200" kern="100" dirty="0">
                <a:effectLst/>
                <a:latin typeface="+mj-lt"/>
                <a:ea typeface="Aptos" panose="020B0004020202020204" pitchFamily="34" charset="0"/>
                <a:cs typeface="Times New Roman" panose="02020603050405020304" pitchFamily="18" charset="0"/>
              </a:rPr>
              <a:t> </a:t>
            </a:r>
            <a:endParaRPr lang="en-US" sz="1100" kern="100" dirty="0">
              <a:effectLst/>
              <a:latin typeface="+mj-lt"/>
              <a:ea typeface="Aptos" panose="020B0004020202020204" pitchFamily="34" charset="0"/>
              <a:cs typeface="Times New Roman" panose="02020603050405020304" pitchFamily="18" charset="0"/>
            </a:endParaRPr>
          </a:p>
          <a:p>
            <a:pPr marL="457200" marR="0" lvl="1" indent="0" algn="just">
              <a:lnSpc>
                <a:spcPct val="107000"/>
              </a:lnSpc>
              <a:spcBef>
                <a:spcPts val="0"/>
              </a:spcBef>
              <a:spcAft>
                <a:spcPts val="0"/>
              </a:spcAft>
              <a:buNone/>
            </a:pPr>
            <a:r>
              <a:rPr lang="en-US" sz="2400" b="1" u="sng" kern="100" dirty="0">
                <a:solidFill>
                  <a:srgbClr val="FF0000"/>
                </a:solidFill>
                <a:effectLst/>
                <a:latin typeface="+mj-lt"/>
                <a:ea typeface="Aptos" panose="020B0004020202020204" pitchFamily="34" charset="0"/>
                <a:cs typeface="Times New Roman" panose="02020603050405020304" pitchFamily="18" charset="0"/>
              </a:rPr>
              <a:t>Mass Centralized Classroom Scheduling Period</a:t>
            </a:r>
          </a:p>
          <a:p>
            <a:pPr marL="457200" marR="0" lvl="1" indent="0" algn="just">
              <a:lnSpc>
                <a:spcPct val="107000"/>
              </a:lnSpc>
              <a:spcBef>
                <a:spcPts val="0"/>
              </a:spcBef>
              <a:spcAft>
                <a:spcPts val="0"/>
              </a:spcAft>
              <a:buNone/>
            </a:pPr>
            <a:r>
              <a:rPr lang="en-US" kern="100" dirty="0">
                <a:effectLst/>
                <a:latin typeface="+mj-lt"/>
                <a:ea typeface="Aptos" panose="020B0004020202020204" pitchFamily="34" charset="0"/>
                <a:cs typeface="Times New Roman" panose="02020603050405020304" pitchFamily="18" charset="0"/>
              </a:rPr>
              <a:t>The mass central scheduling period occurs twice a year during a two-week period: once for the fall term and once for the spring and summer terms. During this period, the Registrar’s Office assigns classrooms to courses that were not scheduled in a department’s pre-designated spaces.</a:t>
            </a:r>
            <a:endParaRPr lang="en-US" kern="100" dirty="0">
              <a:latin typeface="+mj-lt"/>
              <a:ea typeface="Aptos" panose="020B0004020202020204" pitchFamily="34" charset="0"/>
              <a:cs typeface="Times New Roman" panose="02020603050405020304" pitchFamily="18" charset="0"/>
            </a:endParaRPr>
          </a:p>
          <a:p>
            <a:pPr marL="457200" marR="0" lvl="1" indent="0" algn="just">
              <a:lnSpc>
                <a:spcPct val="107000"/>
              </a:lnSpc>
              <a:spcBef>
                <a:spcPts val="0"/>
              </a:spcBef>
              <a:spcAft>
                <a:spcPts val="0"/>
              </a:spcAft>
              <a:buNone/>
            </a:pPr>
            <a:endParaRPr lang="en-US" kern="100" dirty="0">
              <a:effectLst/>
              <a:latin typeface="+mj-lt"/>
              <a:ea typeface="Aptos" panose="020B0004020202020204" pitchFamily="34" charset="0"/>
              <a:cs typeface="Times New Roman" panose="02020603050405020304" pitchFamily="18" charset="0"/>
            </a:endParaRPr>
          </a:p>
          <a:p>
            <a:pPr marL="457200" marR="0" lvl="1" indent="0" algn="just">
              <a:lnSpc>
                <a:spcPct val="107000"/>
              </a:lnSpc>
              <a:spcBef>
                <a:spcPts val="0"/>
              </a:spcBef>
              <a:spcAft>
                <a:spcPts val="0"/>
              </a:spcAft>
              <a:buNone/>
            </a:pPr>
            <a:r>
              <a:rPr lang="en-US" kern="100" dirty="0">
                <a:effectLst/>
                <a:latin typeface="+mj-lt"/>
                <a:ea typeface="Aptos" panose="020B0004020202020204" pitchFamily="34" charset="0"/>
                <a:cs typeface="Times New Roman" panose="02020603050405020304" pitchFamily="18" charset="0"/>
              </a:rPr>
              <a:t>Departments have until the exclusivity deadline to load their courses in their </a:t>
            </a:r>
            <a:r>
              <a:rPr lang="en-US" b="1" u="sng" kern="100" dirty="0">
                <a:effectLst/>
                <a:latin typeface="+mj-lt"/>
                <a:ea typeface="Aptos" panose="020B0004020202020204" pitchFamily="34" charset="0"/>
                <a:cs typeface="Times New Roman" panose="02020603050405020304" pitchFamily="18" charset="0"/>
              </a:rPr>
              <a:t>pre-designated</a:t>
            </a:r>
            <a:r>
              <a:rPr lang="en-US" kern="100" dirty="0">
                <a:effectLst/>
                <a:latin typeface="+mj-lt"/>
                <a:ea typeface="Aptos" panose="020B0004020202020204" pitchFamily="34" charset="0"/>
                <a:cs typeface="Times New Roman" panose="02020603050405020304" pitchFamily="18" charset="0"/>
              </a:rPr>
              <a:t> spaces. All courses that do not require a classroom should be loaded with </a:t>
            </a:r>
            <a:r>
              <a:rPr lang="en-US" b="1" kern="100" dirty="0">
                <a:effectLst/>
                <a:latin typeface="+mj-lt"/>
                <a:ea typeface="Aptos" panose="020B0004020202020204" pitchFamily="34" charset="0"/>
                <a:cs typeface="Times New Roman" panose="02020603050405020304" pitchFamily="18" charset="0"/>
              </a:rPr>
              <a:t>NCRR</a:t>
            </a:r>
            <a:r>
              <a:rPr lang="en-US" kern="100" dirty="0">
                <a:effectLst/>
                <a:latin typeface="+mj-lt"/>
                <a:ea typeface="Aptos" panose="020B0004020202020204" pitchFamily="34" charset="0"/>
                <a:cs typeface="Times New Roman" panose="02020603050405020304" pitchFamily="18" charset="0"/>
              </a:rPr>
              <a:t> in Banner's building and room fields. If you have questions about loading courses, please refer to the </a:t>
            </a:r>
            <a:r>
              <a:rPr lang="en-US" u="sng" kern="100" dirty="0">
                <a:solidFill>
                  <a:srgbClr val="467886"/>
                </a:solidFill>
                <a:effectLst/>
                <a:latin typeface="+mj-lt"/>
                <a:ea typeface="Aptos" panose="020B0004020202020204" pitchFamily="34" charset="0"/>
                <a:cs typeface="Times New Roman" panose="02020603050405020304" pitchFamily="18" charset="0"/>
                <a:hlinkClick r:id="rId4"/>
              </a:rPr>
              <a:t>Banner Training Materials</a:t>
            </a:r>
            <a:r>
              <a:rPr lang="en-US" kern="100" dirty="0">
                <a:solidFill>
                  <a:srgbClr val="000000"/>
                </a:solidFill>
                <a:effectLst/>
                <a:latin typeface="+mj-lt"/>
                <a:ea typeface="Aptos" panose="020B0004020202020204" pitchFamily="34" charset="0"/>
                <a:cs typeface="Times New Roman" panose="02020603050405020304" pitchFamily="18" charset="0"/>
              </a:rPr>
              <a:t> </a:t>
            </a:r>
            <a:r>
              <a:rPr lang="en-US" kern="100" dirty="0">
                <a:effectLst/>
                <a:latin typeface="+mj-lt"/>
                <a:ea typeface="Aptos" panose="020B0004020202020204" pitchFamily="34" charset="0"/>
                <a:cs typeface="Times New Roman" panose="02020603050405020304" pitchFamily="18" charset="0"/>
              </a:rPr>
              <a:t>or email </a:t>
            </a:r>
            <a:r>
              <a:rPr lang="en-US" u="sng" kern="100" dirty="0">
                <a:solidFill>
                  <a:srgbClr val="467886"/>
                </a:solidFill>
                <a:effectLst/>
                <a:latin typeface="+mj-lt"/>
                <a:ea typeface="Aptos" panose="020B0004020202020204" pitchFamily="34" charset="0"/>
                <a:cs typeface="Times New Roman" panose="02020603050405020304" pitchFamily="18" charset="0"/>
                <a:hlinkClick r:id="rId5"/>
              </a:rPr>
              <a:t>regsched@uga.edu</a:t>
            </a:r>
            <a:r>
              <a:rPr lang="en-US" kern="100" dirty="0">
                <a:solidFill>
                  <a:srgbClr val="000000"/>
                </a:solidFill>
                <a:effectLst/>
                <a:latin typeface="+mj-lt"/>
                <a:ea typeface="Aptos" panose="020B0004020202020204" pitchFamily="34" charset="0"/>
                <a:cs typeface="Times New Roman" panose="02020603050405020304" pitchFamily="18" charset="0"/>
              </a:rPr>
              <a:t> </a:t>
            </a:r>
            <a:r>
              <a:rPr lang="en-US" kern="100" dirty="0">
                <a:effectLst/>
                <a:latin typeface="+mj-lt"/>
                <a:ea typeface="Aptos" panose="020B0004020202020204" pitchFamily="34" charset="0"/>
                <a:cs typeface="Times New Roman" panose="02020603050405020304" pitchFamily="18" charset="0"/>
              </a:rPr>
              <a:t>for assistance.</a:t>
            </a:r>
          </a:p>
          <a:p>
            <a:endParaRPr lang="en-US" dirty="0"/>
          </a:p>
        </p:txBody>
      </p:sp>
    </p:spTree>
    <p:extLst>
      <p:ext uri="{BB962C8B-B14F-4D97-AF65-F5344CB8AC3E}">
        <p14:creationId xmlns:p14="http://schemas.microsoft.com/office/powerpoint/2010/main" val="1597832620"/>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B9E09-6DAA-4E2C-9056-0CC6EDCF52E2}"/>
              </a:ext>
            </a:extLst>
          </p:cNvPr>
          <p:cNvSpPr>
            <a:spLocks noGrp="1"/>
          </p:cNvSpPr>
          <p:nvPr>
            <p:ph type="title"/>
          </p:nvPr>
        </p:nvSpPr>
        <p:spPr>
          <a:xfrm>
            <a:off x="570451" y="-33555"/>
            <a:ext cx="10707775" cy="1350627"/>
          </a:xfrm>
        </p:spPr>
        <p:txBody>
          <a:bodyPr>
            <a:normAutofit/>
          </a:bodyPr>
          <a:lstStyle/>
          <a:p>
            <a:br>
              <a:rPr lang="en-US" dirty="0">
                <a:effectLst/>
              </a:rPr>
            </a:br>
            <a:endParaRPr lang="en-US" dirty="0"/>
          </a:p>
        </p:txBody>
      </p:sp>
      <p:sp>
        <p:nvSpPr>
          <p:cNvPr id="6" name="Content Placeholder 5">
            <a:extLst>
              <a:ext uri="{FF2B5EF4-FFF2-40B4-BE49-F238E27FC236}">
                <a16:creationId xmlns:a16="http://schemas.microsoft.com/office/drawing/2014/main" id="{A55EA773-DC5C-D7B9-7527-C3D52547FAE5}"/>
              </a:ext>
            </a:extLst>
          </p:cNvPr>
          <p:cNvSpPr>
            <a:spLocks noGrp="1"/>
          </p:cNvSpPr>
          <p:nvPr>
            <p:ph sz="quarter" idx="13"/>
          </p:nvPr>
        </p:nvSpPr>
        <p:spPr>
          <a:xfrm>
            <a:off x="379379" y="256785"/>
            <a:ext cx="11449455" cy="5573259"/>
          </a:xfrm>
        </p:spPr>
        <p:txBody>
          <a:bodyPr/>
          <a:lstStyle/>
          <a:p>
            <a:pPr marL="0" indent="0" algn="ctr">
              <a:buNone/>
            </a:pPr>
            <a:r>
              <a:rPr lang="en-US" sz="3600" b="1" u="sng" dirty="0"/>
              <a:t>Mass Centralized Classroom Scheduling</a:t>
            </a:r>
            <a:endParaRPr lang="en-US" sz="3600" u="sng" kern="100" dirty="0">
              <a:effectLst/>
              <a:latin typeface="+mj-lt"/>
              <a:ea typeface="Aptos" panose="020B0004020202020204" pitchFamily="34" charset="0"/>
              <a:cs typeface="Times New Roman" panose="02020603050405020304" pitchFamily="18" charset="0"/>
            </a:endParaRPr>
          </a:p>
          <a:p>
            <a:pPr marL="457200" marR="0" lvl="1" indent="0" algn="just">
              <a:lnSpc>
                <a:spcPct val="107000"/>
              </a:lnSpc>
              <a:spcBef>
                <a:spcPts val="0"/>
              </a:spcBef>
              <a:spcAft>
                <a:spcPts val="0"/>
              </a:spcAft>
              <a:buNone/>
            </a:pPr>
            <a:endParaRPr lang="en-US" sz="1600" b="1" kern="100" dirty="0">
              <a:solidFill>
                <a:srgbClr val="FF0909"/>
              </a:solidFill>
              <a:latin typeface="+mj-lt"/>
              <a:ea typeface="Aptos" panose="020B0004020202020204" pitchFamily="34" charset="0"/>
              <a:cs typeface="Times New Roman" panose="02020603050405020304" pitchFamily="18" charset="0"/>
            </a:endParaRPr>
          </a:p>
          <a:p>
            <a:pPr marL="457200" marR="0" lvl="1" indent="0" algn="just">
              <a:lnSpc>
                <a:spcPct val="107000"/>
              </a:lnSpc>
              <a:spcBef>
                <a:spcPts val="0"/>
              </a:spcBef>
              <a:spcAft>
                <a:spcPts val="0"/>
              </a:spcAft>
              <a:buNone/>
            </a:pPr>
            <a:r>
              <a:rPr lang="en-US" b="1" kern="100" dirty="0">
                <a:solidFill>
                  <a:srgbClr val="FF0909"/>
                </a:solidFill>
                <a:latin typeface="+mj-lt"/>
                <a:ea typeface="Aptos" panose="020B0004020202020204" pitchFamily="34" charset="0"/>
                <a:cs typeface="Times New Roman" panose="02020603050405020304" pitchFamily="18" charset="0"/>
              </a:rPr>
              <a:t>It is important to note that departments are strictly prohibited from creating faux courses to reserve rooms.  This action is considered a violation of the Provost Policy.</a:t>
            </a:r>
          </a:p>
          <a:p>
            <a:pPr marL="457200" marR="0" lvl="1" indent="0" algn="just">
              <a:lnSpc>
                <a:spcPct val="107000"/>
              </a:lnSpc>
              <a:spcBef>
                <a:spcPts val="0"/>
              </a:spcBef>
              <a:spcAft>
                <a:spcPts val="0"/>
              </a:spcAft>
              <a:buNone/>
            </a:pPr>
            <a:endParaRPr lang="en-US" kern="100" dirty="0">
              <a:effectLst/>
              <a:latin typeface="+mj-lt"/>
              <a:ea typeface="Aptos" panose="020B0004020202020204" pitchFamily="34" charset="0"/>
              <a:cs typeface="Times New Roman" panose="02020603050405020304" pitchFamily="18" charset="0"/>
            </a:endParaRPr>
          </a:p>
          <a:p>
            <a:pPr marL="457200" marR="0" lvl="1" indent="0" algn="just">
              <a:lnSpc>
                <a:spcPct val="107000"/>
              </a:lnSpc>
              <a:spcBef>
                <a:spcPts val="0"/>
              </a:spcBef>
              <a:spcAft>
                <a:spcPts val="0"/>
              </a:spcAft>
              <a:buNone/>
            </a:pPr>
            <a:endParaRPr lang="en-US" kern="100" dirty="0">
              <a:effectLst/>
              <a:latin typeface="+mj-lt"/>
              <a:ea typeface="Aptos" panose="020B0004020202020204" pitchFamily="34" charset="0"/>
              <a:cs typeface="Times New Roman" panose="02020603050405020304" pitchFamily="18" charset="0"/>
            </a:endParaRPr>
          </a:p>
          <a:p>
            <a:pPr marL="457200" marR="0" lvl="1" indent="0" algn="just">
              <a:lnSpc>
                <a:spcPct val="107000"/>
              </a:lnSpc>
              <a:spcBef>
                <a:spcPts val="0"/>
              </a:spcBef>
              <a:spcAft>
                <a:spcPts val="0"/>
              </a:spcAft>
              <a:buNone/>
            </a:pPr>
            <a:r>
              <a:rPr lang="en-US" kern="100" dirty="0">
                <a:effectLst/>
                <a:latin typeface="+mj-lt"/>
                <a:ea typeface="Aptos" panose="020B0004020202020204" pitchFamily="34" charset="0"/>
                <a:cs typeface="Times New Roman" panose="02020603050405020304" pitchFamily="18" charset="0"/>
              </a:rPr>
              <a:t>If an instructor requires a classroom outside their department’s pre-designated spaces, please: </a:t>
            </a:r>
            <a:endParaRPr lang="en-US" kern="100" dirty="0">
              <a:latin typeface="+mj-lt"/>
              <a:ea typeface="Aptos" panose="020B0004020202020204" pitchFamily="34" charset="0"/>
              <a:cs typeface="Times New Roman" panose="02020603050405020304" pitchFamily="18" charset="0"/>
            </a:endParaRPr>
          </a:p>
          <a:p>
            <a:pPr marL="457200" marR="0" lvl="1" indent="0" algn="just">
              <a:lnSpc>
                <a:spcPct val="107000"/>
              </a:lnSpc>
              <a:spcBef>
                <a:spcPts val="0"/>
              </a:spcBef>
              <a:spcAft>
                <a:spcPts val="0"/>
              </a:spcAft>
              <a:buNone/>
            </a:pPr>
            <a:endParaRPr lang="en-US" kern="100" dirty="0">
              <a:effectLst/>
              <a:latin typeface="+mj-lt"/>
              <a:ea typeface="Aptos" panose="020B0004020202020204" pitchFamily="34" charset="0"/>
              <a:cs typeface="Times New Roman" panose="02020603050405020304" pitchFamily="18" charset="0"/>
            </a:endParaRPr>
          </a:p>
          <a:p>
            <a:pPr marR="0" lvl="1" algn="just">
              <a:lnSpc>
                <a:spcPct val="107000"/>
              </a:lnSpc>
              <a:spcBef>
                <a:spcPts val="0"/>
              </a:spcBef>
              <a:spcAft>
                <a:spcPts val="0"/>
              </a:spcAft>
            </a:pPr>
            <a:r>
              <a:rPr lang="en-US" kern="100" dirty="0">
                <a:latin typeface="+mj-lt"/>
                <a:ea typeface="Aptos" panose="020B0004020202020204" pitchFamily="34" charset="0"/>
                <a:cs typeface="Times New Roman" panose="02020603050405020304" pitchFamily="18" charset="0"/>
              </a:rPr>
              <a:t>L</a:t>
            </a:r>
            <a:r>
              <a:rPr lang="en-US" kern="100" dirty="0">
                <a:effectLst/>
                <a:latin typeface="+mj-lt"/>
                <a:ea typeface="Aptos" panose="020B0004020202020204" pitchFamily="34" charset="0"/>
                <a:cs typeface="Times New Roman" panose="02020603050405020304" pitchFamily="18" charset="0"/>
              </a:rPr>
              <a:t>oad the course(s) with the appropriate </a:t>
            </a:r>
            <a:r>
              <a:rPr lang="en-US" b="1" kern="100" dirty="0">
                <a:effectLst/>
                <a:latin typeface="+mj-lt"/>
                <a:ea typeface="Aptos" panose="020B0004020202020204" pitchFamily="34" charset="0"/>
                <a:cs typeface="Times New Roman" panose="02020603050405020304" pitchFamily="18" charset="0"/>
              </a:rPr>
              <a:t>days and times.</a:t>
            </a:r>
          </a:p>
          <a:p>
            <a:pPr marR="0" lvl="1" algn="just">
              <a:lnSpc>
                <a:spcPct val="107000"/>
              </a:lnSpc>
              <a:spcBef>
                <a:spcPts val="0"/>
              </a:spcBef>
              <a:spcAft>
                <a:spcPts val="0"/>
              </a:spcAft>
            </a:pPr>
            <a:r>
              <a:rPr lang="en-US" kern="100" dirty="0">
                <a:effectLst/>
                <a:latin typeface="+mj-lt"/>
                <a:ea typeface="Aptos" panose="020B0004020202020204" pitchFamily="34" charset="0"/>
                <a:cs typeface="Times New Roman" panose="02020603050405020304" pitchFamily="18" charset="0"/>
              </a:rPr>
              <a:t>Add the </a:t>
            </a:r>
            <a:r>
              <a:rPr lang="en-US" b="1" kern="100" dirty="0">
                <a:effectLst/>
                <a:latin typeface="+mj-lt"/>
                <a:ea typeface="Aptos" panose="020B0004020202020204" pitchFamily="34" charset="0"/>
                <a:cs typeface="Times New Roman" panose="02020603050405020304" pitchFamily="18" charset="0"/>
              </a:rPr>
              <a:t>accurate max enrollment.</a:t>
            </a:r>
          </a:p>
          <a:p>
            <a:pPr marR="0" lvl="1" algn="just">
              <a:lnSpc>
                <a:spcPct val="107000"/>
              </a:lnSpc>
              <a:spcBef>
                <a:spcPts val="0"/>
              </a:spcBef>
              <a:spcAft>
                <a:spcPts val="0"/>
              </a:spcAft>
            </a:pPr>
            <a:r>
              <a:rPr lang="en-US" kern="100" dirty="0">
                <a:effectLst/>
                <a:latin typeface="+mj-lt"/>
                <a:ea typeface="Aptos" panose="020B0004020202020204" pitchFamily="34" charset="0"/>
                <a:cs typeface="Times New Roman" panose="02020603050405020304" pitchFamily="18" charset="0"/>
              </a:rPr>
              <a:t>Add a </a:t>
            </a:r>
            <a:r>
              <a:rPr lang="en-US" b="1" kern="100" dirty="0">
                <a:effectLst/>
                <a:latin typeface="+mj-lt"/>
                <a:ea typeface="Aptos" panose="020B0004020202020204" pitchFamily="34" charset="0"/>
                <a:cs typeface="Times New Roman" panose="02020603050405020304" pitchFamily="18" charset="0"/>
              </a:rPr>
              <a:t>cross-listed identifier</a:t>
            </a:r>
            <a:r>
              <a:rPr lang="en-US" kern="100" dirty="0">
                <a:effectLst/>
                <a:latin typeface="+mj-lt"/>
                <a:ea typeface="Aptos" panose="020B0004020202020204" pitchFamily="34" charset="0"/>
                <a:cs typeface="Times New Roman" panose="02020603050405020304" pitchFamily="18" charset="0"/>
              </a:rPr>
              <a:t> if needed.</a:t>
            </a:r>
          </a:p>
          <a:p>
            <a:pPr marR="0" lvl="1" algn="just">
              <a:lnSpc>
                <a:spcPct val="107000"/>
              </a:lnSpc>
              <a:spcBef>
                <a:spcPts val="0"/>
              </a:spcBef>
              <a:spcAft>
                <a:spcPts val="0"/>
              </a:spcAft>
            </a:pPr>
            <a:r>
              <a:rPr lang="en-US" kern="100" dirty="0">
                <a:effectLst/>
                <a:latin typeface="+mj-lt"/>
                <a:ea typeface="Aptos" panose="020B0004020202020204" pitchFamily="34" charset="0"/>
                <a:cs typeface="Times New Roman" panose="02020603050405020304" pitchFamily="18" charset="0"/>
              </a:rPr>
              <a:t>Leave both the building and room fields </a:t>
            </a:r>
            <a:r>
              <a:rPr lang="en-US" b="1" u="sng" kern="100" dirty="0">
                <a:effectLst/>
                <a:latin typeface="+mj-lt"/>
                <a:ea typeface="Aptos" panose="020B0004020202020204" pitchFamily="34" charset="0"/>
                <a:cs typeface="Times New Roman" panose="02020603050405020304" pitchFamily="18" charset="0"/>
              </a:rPr>
              <a:t>blank.</a:t>
            </a:r>
          </a:p>
          <a:p>
            <a:pPr marR="0" lvl="1" algn="just">
              <a:lnSpc>
                <a:spcPct val="107000"/>
              </a:lnSpc>
              <a:spcBef>
                <a:spcPts val="0"/>
              </a:spcBef>
              <a:spcAft>
                <a:spcPts val="0"/>
              </a:spcAft>
            </a:pPr>
            <a:r>
              <a:rPr lang="en-US" kern="100" dirty="0">
                <a:latin typeface="+mj-lt"/>
                <a:ea typeface="Aptos" panose="020B0004020202020204" pitchFamily="34" charset="0"/>
                <a:cs typeface="Times New Roman" panose="02020603050405020304" pitchFamily="18" charset="0"/>
              </a:rPr>
              <a:t>Add</a:t>
            </a:r>
            <a:r>
              <a:rPr lang="en-US" b="1" kern="100" dirty="0">
                <a:latin typeface="+mj-lt"/>
                <a:ea typeface="Aptos" panose="020B0004020202020204" pitchFamily="34" charset="0"/>
                <a:cs typeface="Times New Roman" panose="02020603050405020304" pitchFamily="18" charset="0"/>
              </a:rPr>
              <a:t> </a:t>
            </a:r>
            <a:r>
              <a:rPr lang="en-US" kern="100" dirty="0">
                <a:latin typeface="+mj-lt"/>
                <a:ea typeface="Aptos" panose="020B0004020202020204" pitchFamily="34" charset="0"/>
                <a:cs typeface="Times New Roman" panose="02020603050405020304" pitchFamily="18" charset="0"/>
              </a:rPr>
              <a:t>t</a:t>
            </a:r>
            <a:r>
              <a:rPr lang="en-US" kern="100" dirty="0">
                <a:effectLst/>
                <a:latin typeface="+mj-lt"/>
                <a:ea typeface="Aptos" panose="020B0004020202020204" pitchFamily="34" charset="0"/>
                <a:cs typeface="Times New Roman" panose="02020603050405020304" pitchFamily="18" charset="0"/>
              </a:rPr>
              <a:t>heir room request to the preference form, and it will be optimized with the other requests.</a:t>
            </a:r>
          </a:p>
          <a:p>
            <a:pPr marR="0" lvl="1" algn="just">
              <a:lnSpc>
                <a:spcPct val="107000"/>
              </a:lnSpc>
              <a:spcBef>
                <a:spcPts val="0"/>
              </a:spcBef>
              <a:spcAft>
                <a:spcPts val="0"/>
              </a:spcAft>
            </a:pPr>
            <a:endParaRPr lang="en-US" kern="100" dirty="0">
              <a:latin typeface="+mj-lt"/>
              <a:cs typeface="Times New Roman" panose="02020603050405020304" pitchFamily="18" charset="0"/>
            </a:endParaRPr>
          </a:p>
          <a:p>
            <a:pPr marL="457200" marR="0" lvl="1" indent="0" algn="just">
              <a:lnSpc>
                <a:spcPct val="107000"/>
              </a:lnSpc>
              <a:spcBef>
                <a:spcPts val="0"/>
              </a:spcBef>
              <a:spcAft>
                <a:spcPts val="0"/>
              </a:spcAft>
              <a:buNone/>
            </a:pPr>
            <a:endParaRPr lang="en-US" sz="1600" dirty="0"/>
          </a:p>
        </p:txBody>
      </p:sp>
      <p:sp>
        <p:nvSpPr>
          <p:cNvPr id="7" name="TextBox 6">
            <a:extLst>
              <a:ext uri="{FF2B5EF4-FFF2-40B4-BE49-F238E27FC236}">
                <a16:creationId xmlns:a16="http://schemas.microsoft.com/office/drawing/2014/main" id="{C3300DEB-49F3-D53F-8CC5-20DD9DFD70A2}"/>
              </a:ext>
            </a:extLst>
          </p:cNvPr>
          <p:cNvSpPr txBox="1"/>
          <p:nvPr/>
        </p:nvSpPr>
        <p:spPr>
          <a:xfrm>
            <a:off x="750218" y="5066197"/>
            <a:ext cx="10707775" cy="923330"/>
          </a:xfrm>
          <a:prstGeom prst="rect">
            <a:avLst/>
          </a:prstGeom>
          <a:solidFill>
            <a:srgbClr val="FFC000"/>
          </a:solidFill>
        </p:spPr>
        <p:txBody>
          <a:bodyPr wrap="square">
            <a:spAutoFit/>
          </a:bodyPr>
          <a:lstStyle/>
          <a:p>
            <a:r>
              <a:rPr lang="en-US" dirty="0">
                <a:solidFill>
                  <a:schemeClr val="bg1"/>
                </a:solidFill>
              </a:rPr>
              <a:t>If a course was scheduled in a classroom during a previous term, it does not mean you will receive the same room during central scheduling or that you have permission to load the course in the previous space.</a:t>
            </a:r>
          </a:p>
        </p:txBody>
      </p:sp>
    </p:spTree>
    <p:extLst>
      <p:ext uri="{BB962C8B-B14F-4D97-AF65-F5344CB8AC3E}">
        <p14:creationId xmlns:p14="http://schemas.microsoft.com/office/powerpoint/2010/main" val="2250898599"/>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Desks in empty classroom">
            <a:extLst>
              <a:ext uri="{FF2B5EF4-FFF2-40B4-BE49-F238E27FC236}">
                <a16:creationId xmlns:a16="http://schemas.microsoft.com/office/drawing/2014/main" id="{09340038-E14A-0B36-E582-19BAC00F4B56}"/>
              </a:ext>
            </a:extLst>
          </p:cNvPr>
          <p:cNvPicPr>
            <a:picLocks noChangeAspect="1"/>
          </p:cNvPicPr>
          <p:nvPr/>
        </p:nvPicPr>
        <p:blipFill rotWithShape="1">
          <a:blip r:embed="rId3">
            <a:alphaModFix amt="50000"/>
          </a:blip>
          <a:srcRect t="13674" r="-1" b="11324"/>
          <a:stretch/>
        </p:blipFill>
        <p:spPr>
          <a:xfrm>
            <a:off x="305" y="10"/>
            <a:ext cx="12191695" cy="6857990"/>
          </a:xfrm>
          <a:prstGeom prst="rect">
            <a:avLst/>
          </a:prstGeom>
        </p:spPr>
      </p:pic>
      <p:sp>
        <p:nvSpPr>
          <p:cNvPr id="18"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0"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2" name="Rectangle 21">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7F46AF37-3EDD-4270-9806-D44E0F1AD814}"/>
              </a:ext>
            </a:extLst>
          </p:cNvPr>
          <p:cNvSpPr>
            <a:spLocks noGrp="1"/>
          </p:cNvSpPr>
          <p:nvPr>
            <p:ph type="title"/>
          </p:nvPr>
        </p:nvSpPr>
        <p:spPr>
          <a:xfrm>
            <a:off x="730776" y="1193799"/>
            <a:ext cx="3312306" cy="4699000"/>
          </a:xfrm>
        </p:spPr>
        <p:txBody>
          <a:bodyPr anchor="ctr">
            <a:normAutofit/>
          </a:bodyPr>
          <a:lstStyle/>
          <a:p>
            <a:r>
              <a:rPr lang="en-US" sz="3600" dirty="0">
                <a:solidFill>
                  <a:schemeClr val="tx1"/>
                </a:solidFill>
              </a:rPr>
              <a:t>What is Centralized Classroom &amp; Event Scheduling</a:t>
            </a:r>
            <a:br>
              <a:rPr lang="en-US" sz="3600" dirty="0">
                <a:solidFill>
                  <a:schemeClr val="tx1"/>
                </a:solidFill>
              </a:rPr>
            </a:br>
            <a:r>
              <a:rPr lang="en-US" sz="3600" dirty="0">
                <a:solidFill>
                  <a:schemeClr val="tx1"/>
                </a:solidFill>
              </a:rPr>
              <a:t>?</a:t>
            </a:r>
          </a:p>
        </p:txBody>
      </p:sp>
      <p:cxnSp>
        <p:nvCxnSpPr>
          <p:cNvPr id="24" name="Straight Connector 23">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34798335-C1A4-4F9D-BC2D-0D217B045073}"/>
              </a:ext>
            </a:extLst>
          </p:cNvPr>
          <p:cNvSpPr>
            <a:spLocks noGrp="1"/>
          </p:cNvSpPr>
          <p:nvPr>
            <p:ph sz="quarter" idx="13"/>
          </p:nvPr>
        </p:nvSpPr>
        <p:spPr>
          <a:xfrm>
            <a:off x="4706271" y="342153"/>
            <a:ext cx="7123810" cy="5974926"/>
          </a:xfrm>
        </p:spPr>
        <p:txBody>
          <a:bodyPr anchor="ctr">
            <a:normAutofit/>
          </a:bodyPr>
          <a:lstStyle/>
          <a:p>
            <a:pPr marL="457200" lvl="1" indent="0" algn="just">
              <a:buNone/>
            </a:pPr>
            <a:r>
              <a:rPr lang="en-US" dirty="0"/>
              <a:t>Central Scheduling is a collaborative mission to maximize classroom utilization equitably and judiciously to provide the best possible outcome for student success.</a:t>
            </a:r>
          </a:p>
          <a:p>
            <a:pPr marL="457200" lvl="1" indent="0" algn="just">
              <a:buNone/>
            </a:pPr>
            <a:endParaRPr lang="en-US" dirty="0"/>
          </a:p>
          <a:p>
            <a:pPr marL="457200" lvl="1" indent="0" algn="just">
              <a:buNone/>
            </a:pPr>
            <a:r>
              <a:rPr lang="en-US" dirty="0"/>
              <a:t>The Centralized Classroom and Event Scheduling Policies, Procedures, and Processes are available on the Office of the Registrar’s website.</a:t>
            </a:r>
          </a:p>
          <a:p>
            <a:pPr marL="457200" lvl="1" indent="0" algn="just">
              <a:buNone/>
            </a:pPr>
            <a:endParaRPr lang="en-US" sz="2000" dirty="0"/>
          </a:p>
          <a:p>
            <a:pPr lvl="1" algn="just"/>
            <a:r>
              <a:rPr lang="en-US" dirty="0">
                <a:solidFill>
                  <a:srgbClr val="FFC000"/>
                </a:solidFill>
                <a:hlinkClick r:id="rId4">
                  <a:extLst>
                    <a:ext uri="{A12FA001-AC4F-418D-AE19-62706E023703}">
                      <ahyp:hlinkClr xmlns:ahyp="http://schemas.microsoft.com/office/drawing/2018/hyperlinkcolor" val="tx"/>
                    </a:ext>
                  </a:extLst>
                </a:hlinkClick>
              </a:rPr>
              <a:t>Centralized Classroom and Event Scheduling Policy</a:t>
            </a:r>
            <a:endParaRPr lang="en-US" dirty="0">
              <a:solidFill>
                <a:srgbClr val="FFC000"/>
              </a:solidFill>
            </a:endParaRPr>
          </a:p>
          <a:p>
            <a:pPr lvl="1" algn="just">
              <a:lnSpc>
                <a:spcPct val="110000"/>
              </a:lnSpc>
            </a:pPr>
            <a:r>
              <a:rPr lang="en-US" dirty="0">
                <a:solidFill>
                  <a:srgbClr val="FFC000"/>
                </a:solidFill>
                <a:hlinkClick r:id="rId5">
                  <a:extLst>
                    <a:ext uri="{A12FA001-AC4F-418D-AE19-62706E023703}">
                      <ahyp:hlinkClr xmlns:ahyp="http://schemas.microsoft.com/office/drawing/2018/hyperlinkcolor" val="tx"/>
                    </a:ext>
                  </a:extLst>
                </a:hlinkClick>
              </a:rPr>
              <a:t>Centralized Classroom and Event Scheduling Process</a:t>
            </a:r>
            <a:endParaRPr lang="en-US" dirty="0">
              <a:solidFill>
                <a:srgbClr val="FFC000"/>
              </a:solidFill>
            </a:endParaRPr>
          </a:p>
        </p:txBody>
      </p:sp>
      <p:sp>
        <p:nvSpPr>
          <p:cNvPr id="26"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8" name="TextBox 7">
            <a:extLst>
              <a:ext uri="{FF2B5EF4-FFF2-40B4-BE49-F238E27FC236}">
                <a16:creationId xmlns:a16="http://schemas.microsoft.com/office/drawing/2014/main" id="{C771D841-395E-44F8-87BE-6C468DAB1F35}"/>
              </a:ext>
            </a:extLst>
          </p:cNvPr>
          <p:cNvSpPr txBox="1"/>
          <p:nvPr/>
        </p:nvSpPr>
        <p:spPr>
          <a:xfrm>
            <a:off x="2775604" y="2141100"/>
            <a:ext cx="6887361"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409976897"/>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B9E09-6DAA-4E2C-9056-0CC6EDCF52E2}"/>
              </a:ext>
            </a:extLst>
          </p:cNvPr>
          <p:cNvSpPr>
            <a:spLocks noGrp="1"/>
          </p:cNvSpPr>
          <p:nvPr>
            <p:ph type="title"/>
          </p:nvPr>
        </p:nvSpPr>
        <p:spPr>
          <a:xfrm>
            <a:off x="570451" y="-33555"/>
            <a:ext cx="10707775" cy="1350627"/>
          </a:xfrm>
        </p:spPr>
        <p:txBody>
          <a:bodyPr>
            <a:normAutofit/>
          </a:bodyPr>
          <a:lstStyle/>
          <a:p>
            <a:br>
              <a:rPr lang="en-US" dirty="0">
                <a:effectLst/>
              </a:rPr>
            </a:br>
            <a:endParaRPr lang="en-US" dirty="0"/>
          </a:p>
        </p:txBody>
      </p:sp>
      <p:sp>
        <p:nvSpPr>
          <p:cNvPr id="6" name="Content Placeholder 5">
            <a:extLst>
              <a:ext uri="{FF2B5EF4-FFF2-40B4-BE49-F238E27FC236}">
                <a16:creationId xmlns:a16="http://schemas.microsoft.com/office/drawing/2014/main" id="{A55EA773-DC5C-D7B9-7527-C3D52547FAE5}"/>
              </a:ext>
            </a:extLst>
          </p:cNvPr>
          <p:cNvSpPr>
            <a:spLocks noGrp="1"/>
          </p:cNvSpPr>
          <p:nvPr>
            <p:ph sz="quarter" idx="13"/>
          </p:nvPr>
        </p:nvSpPr>
        <p:spPr>
          <a:xfrm>
            <a:off x="367469" y="0"/>
            <a:ext cx="11477002" cy="6186791"/>
          </a:xfrm>
        </p:spPr>
        <p:txBody>
          <a:bodyPr>
            <a:normAutofit/>
          </a:bodyPr>
          <a:lstStyle/>
          <a:p>
            <a:pPr marL="0" indent="0" algn="ctr">
              <a:buNone/>
            </a:pPr>
            <a:r>
              <a:rPr lang="en-US" sz="3200" b="1" u="sng" dirty="0"/>
              <a:t>Mass Centralized Classroom Scheduling Checklist</a:t>
            </a:r>
            <a:endParaRPr lang="en-US" sz="3200" u="sng" kern="100" dirty="0">
              <a:effectLst/>
              <a:latin typeface="+mj-lt"/>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endParaRPr lang="en-US" sz="1200" u="sng" kern="100" dirty="0">
              <a:latin typeface="+mj-lt"/>
              <a:ea typeface="Aptos" panose="020B0004020202020204" pitchFamily="34" charset="0"/>
              <a:cs typeface="Times New Roman" panose="02020603050405020304" pitchFamily="18" charset="0"/>
            </a:endParaRPr>
          </a:p>
          <a:p>
            <a:pPr marL="457200" marR="0" lvl="1" indent="0">
              <a:lnSpc>
                <a:spcPct val="200000"/>
              </a:lnSpc>
              <a:spcBef>
                <a:spcPts val="0"/>
              </a:spcBef>
              <a:spcAft>
                <a:spcPts val="0"/>
              </a:spcAft>
              <a:buNone/>
            </a:pPr>
            <a:r>
              <a:rPr lang="en-US" sz="2000" b="1" kern="100" dirty="0">
                <a:solidFill>
                  <a:srgbClr val="FFC000"/>
                </a:solidFill>
                <a:latin typeface="+mj-lt"/>
                <a:ea typeface="Aptos" panose="020B0004020202020204" pitchFamily="34" charset="0"/>
                <a:cs typeface="Times New Roman" panose="02020603050405020304" pitchFamily="18" charset="0"/>
              </a:rPr>
              <a:t>Run the ARGOS Schedule of Classes Proof Report and check the following:</a:t>
            </a:r>
          </a:p>
          <a:p>
            <a:pPr marR="0" lvl="1">
              <a:lnSpc>
                <a:spcPct val="200000"/>
              </a:lnSpc>
              <a:spcBef>
                <a:spcPts val="0"/>
              </a:spcBef>
              <a:spcAft>
                <a:spcPts val="0"/>
              </a:spcAft>
              <a:buFont typeface="Wingdings" panose="05000000000000000000" pitchFamily="2" charset="2"/>
              <a:buChar char="q"/>
            </a:pPr>
            <a:r>
              <a:rPr lang="en-US" sz="1600" kern="100" dirty="0">
                <a:latin typeface="+mj-lt"/>
                <a:ea typeface="Aptos" panose="020B0004020202020204" pitchFamily="34" charset="0"/>
                <a:cs typeface="Times New Roman" panose="02020603050405020304" pitchFamily="18" charset="0"/>
              </a:rPr>
              <a:t>Load NCRR into BOTH the building and room fields if a classroom is not needed for a course.</a:t>
            </a:r>
          </a:p>
          <a:p>
            <a:pPr marR="0" lvl="1">
              <a:lnSpc>
                <a:spcPct val="200000"/>
              </a:lnSpc>
              <a:spcBef>
                <a:spcPts val="0"/>
              </a:spcBef>
              <a:spcAft>
                <a:spcPts val="0"/>
              </a:spcAft>
              <a:buFont typeface="Wingdings" panose="05000000000000000000" pitchFamily="2" charset="2"/>
              <a:buChar char="q"/>
            </a:pPr>
            <a:r>
              <a:rPr lang="en-US" sz="1600" kern="100" dirty="0">
                <a:latin typeface="+mj-lt"/>
                <a:ea typeface="Aptos" panose="020B0004020202020204" pitchFamily="34" charset="0"/>
                <a:cs typeface="Times New Roman" panose="02020603050405020304" pitchFamily="18" charset="0"/>
              </a:rPr>
              <a:t>Are the building and room fields blank if the course needs a classroom?</a:t>
            </a:r>
          </a:p>
          <a:p>
            <a:pPr marR="0" lvl="1">
              <a:lnSpc>
                <a:spcPct val="200000"/>
              </a:lnSpc>
              <a:spcBef>
                <a:spcPts val="0"/>
              </a:spcBef>
              <a:spcAft>
                <a:spcPts val="0"/>
              </a:spcAft>
              <a:buFont typeface="Wingdings" panose="05000000000000000000" pitchFamily="2" charset="2"/>
              <a:buChar char="q"/>
            </a:pPr>
            <a:r>
              <a:rPr lang="en-US" sz="1600" kern="100" dirty="0">
                <a:latin typeface="+mj-lt"/>
                <a:ea typeface="Aptos" panose="020B0004020202020204" pitchFamily="34" charset="0"/>
                <a:cs typeface="Times New Roman" panose="02020603050405020304" pitchFamily="18" charset="0"/>
              </a:rPr>
              <a:t>Is the course's accurate day, time, and maximum enrollment entered in Banner?</a:t>
            </a:r>
          </a:p>
          <a:p>
            <a:pPr marR="0" lvl="1">
              <a:lnSpc>
                <a:spcPct val="200000"/>
              </a:lnSpc>
              <a:spcBef>
                <a:spcPts val="0"/>
              </a:spcBef>
              <a:spcAft>
                <a:spcPts val="0"/>
              </a:spcAft>
              <a:buFont typeface="Wingdings" panose="05000000000000000000" pitchFamily="2" charset="2"/>
              <a:buChar char="q"/>
            </a:pPr>
            <a:r>
              <a:rPr lang="en-US" sz="1600" kern="100" dirty="0">
                <a:latin typeface="+mj-lt"/>
                <a:ea typeface="Aptos" panose="020B0004020202020204" pitchFamily="34" charset="0"/>
                <a:cs typeface="Times New Roman" panose="02020603050405020304" pitchFamily="18" charset="0"/>
              </a:rPr>
              <a:t>Are the courses cross-listed correctly with a max enrollment entered for the combined sections on the Banner cross-list page (SSAXLST)?</a:t>
            </a:r>
          </a:p>
          <a:p>
            <a:pPr marR="0" lvl="1">
              <a:lnSpc>
                <a:spcPct val="200000"/>
              </a:lnSpc>
              <a:spcBef>
                <a:spcPts val="0"/>
              </a:spcBef>
              <a:spcAft>
                <a:spcPts val="0"/>
              </a:spcAft>
              <a:buFont typeface="Wingdings" panose="05000000000000000000" pitchFamily="2" charset="2"/>
              <a:buChar char="q"/>
            </a:pPr>
            <a:r>
              <a:rPr lang="en-US" sz="1600" kern="100" dirty="0">
                <a:latin typeface="+mj-lt"/>
                <a:ea typeface="Aptos" panose="020B0004020202020204" pitchFamily="34" charset="0"/>
                <a:cs typeface="Times New Roman" panose="02020603050405020304" pitchFamily="18" charset="0"/>
              </a:rPr>
              <a:t>Is the Instructor of Record listed on back-to-back courses?</a:t>
            </a:r>
          </a:p>
          <a:p>
            <a:pPr marR="0" lvl="1">
              <a:lnSpc>
                <a:spcPct val="200000"/>
              </a:lnSpc>
              <a:spcBef>
                <a:spcPts val="0"/>
              </a:spcBef>
              <a:spcAft>
                <a:spcPts val="0"/>
              </a:spcAft>
              <a:buFont typeface="Wingdings" panose="05000000000000000000" pitchFamily="2" charset="2"/>
              <a:buChar char="q"/>
            </a:pPr>
            <a:r>
              <a:rPr lang="en-US" sz="1600" kern="100" dirty="0">
                <a:latin typeface="+mj-lt"/>
                <a:ea typeface="Aptos" panose="020B0004020202020204" pitchFamily="34" charset="0"/>
                <a:cs typeface="Times New Roman" panose="02020603050405020304" pitchFamily="18" charset="0"/>
              </a:rPr>
              <a:t>Is NOFR entered as the meeting type on ALL course meetings that will not require a final exam space? (Multiple meeting patterns, evening tests, online exams, etc.)</a:t>
            </a:r>
          </a:p>
          <a:p>
            <a:pPr marR="0" lvl="1">
              <a:lnSpc>
                <a:spcPct val="200000"/>
              </a:lnSpc>
              <a:spcBef>
                <a:spcPts val="0"/>
              </a:spcBef>
              <a:spcAft>
                <a:spcPts val="0"/>
              </a:spcAft>
              <a:buAutoNum type="arabicPeriod"/>
            </a:pPr>
            <a:endParaRPr lang="en-US" sz="1200" kern="100" dirty="0">
              <a:latin typeface="+mj-lt"/>
              <a:ea typeface="Aptos" panose="020B000402020202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071166938"/>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B9E09-6DAA-4E2C-9056-0CC6EDCF52E2}"/>
              </a:ext>
            </a:extLst>
          </p:cNvPr>
          <p:cNvSpPr>
            <a:spLocks noGrp="1"/>
          </p:cNvSpPr>
          <p:nvPr>
            <p:ph type="title"/>
          </p:nvPr>
        </p:nvSpPr>
        <p:spPr>
          <a:xfrm>
            <a:off x="570451" y="-33555"/>
            <a:ext cx="10707775" cy="1350627"/>
          </a:xfrm>
        </p:spPr>
        <p:txBody>
          <a:bodyPr>
            <a:normAutofit/>
          </a:bodyPr>
          <a:lstStyle/>
          <a:p>
            <a:br>
              <a:rPr lang="en-US" dirty="0">
                <a:effectLst/>
              </a:rPr>
            </a:br>
            <a:endParaRPr lang="en-US" dirty="0"/>
          </a:p>
        </p:txBody>
      </p:sp>
      <p:sp>
        <p:nvSpPr>
          <p:cNvPr id="6" name="Content Placeholder 5">
            <a:extLst>
              <a:ext uri="{FF2B5EF4-FFF2-40B4-BE49-F238E27FC236}">
                <a16:creationId xmlns:a16="http://schemas.microsoft.com/office/drawing/2014/main" id="{A55EA773-DC5C-D7B9-7527-C3D52547FAE5}"/>
              </a:ext>
            </a:extLst>
          </p:cNvPr>
          <p:cNvSpPr>
            <a:spLocks noGrp="1"/>
          </p:cNvSpPr>
          <p:nvPr>
            <p:ph sz="quarter" idx="13"/>
          </p:nvPr>
        </p:nvSpPr>
        <p:spPr>
          <a:xfrm>
            <a:off x="461473" y="391886"/>
            <a:ext cx="11220628" cy="5743994"/>
          </a:xfrm>
        </p:spPr>
        <p:txBody>
          <a:bodyPr>
            <a:normAutofit/>
          </a:bodyPr>
          <a:lstStyle/>
          <a:p>
            <a:pPr marL="0" indent="0" algn="ctr">
              <a:buNone/>
            </a:pPr>
            <a:r>
              <a:rPr lang="en-US" sz="3600" u="sng" dirty="0"/>
              <a:t>Submitting Preference Forms</a:t>
            </a:r>
            <a:endParaRPr lang="en-US" sz="3600" u="sng" kern="100" dirty="0">
              <a:latin typeface="+mj-lt"/>
              <a:ea typeface="Aptos" panose="020B0004020202020204" pitchFamily="34" charset="0"/>
              <a:cs typeface="Times New Roman" panose="02020603050405020304" pitchFamily="18" charset="0"/>
            </a:endParaRPr>
          </a:p>
          <a:p>
            <a:pPr marL="457200" marR="0" lvl="1" indent="0">
              <a:lnSpc>
                <a:spcPct val="107000"/>
              </a:lnSpc>
              <a:spcBef>
                <a:spcPts val="0"/>
              </a:spcBef>
              <a:spcAft>
                <a:spcPts val="0"/>
              </a:spcAft>
              <a:buNone/>
            </a:pPr>
            <a:endParaRPr lang="en-US" sz="1200" u="sng" kern="100" dirty="0">
              <a:latin typeface="+mj-lt"/>
              <a:ea typeface="Aptos" panose="020B0004020202020204" pitchFamily="34" charset="0"/>
              <a:cs typeface="Times New Roman" panose="02020603050405020304" pitchFamily="18" charset="0"/>
            </a:endParaRPr>
          </a:p>
          <a:p>
            <a:pPr marL="457200" marR="0" lvl="1" indent="0" algn="ctr">
              <a:lnSpc>
                <a:spcPct val="107000"/>
              </a:lnSpc>
              <a:spcBef>
                <a:spcPts val="0"/>
              </a:spcBef>
              <a:spcAft>
                <a:spcPts val="0"/>
              </a:spcAft>
              <a:buNone/>
            </a:pPr>
            <a:r>
              <a:rPr lang="en-US" sz="2800" kern="100" dirty="0">
                <a:solidFill>
                  <a:srgbClr val="FF0000"/>
                </a:solidFill>
                <a:effectLst/>
                <a:latin typeface="+mj-lt"/>
                <a:ea typeface="Aptos" panose="020B0004020202020204" pitchFamily="34" charset="0"/>
                <a:cs typeface="Times New Roman" panose="02020603050405020304" pitchFamily="18" charset="0"/>
              </a:rPr>
              <a:t>When do I submit my department’s classroom preferences?</a:t>
            </a:r>
          </a:p>
          <a:p>
            <a:pPr marL="457200" marR="0" lvl="1" indent="0" algn="just">
              <a:lnSpc>
                <a:spcPct val="107000"/>
              </a:lnSpc>
              <a:spcBef>
                <a:spcPts val="0"/>
              </a:spcBef>
              <a:spcAft>
                <a:spcPts val="0"/>
              </a:spcAft>
              <a:buNone/>
            </a:pPr>
            <a:endParaRPr lang="en-US" sz="1600" b="1" u="sng" kern="100" dirty="0">
              <a:solidFill>
                <a:srgbClr val="FF0000"/>
              </a:solidFill>
              <a:latin typeface="+mj-lt"/>
              <a:ea typeface="Aptos" panose="020B0004020202020204" pitchFamily="34" charset="0"/>
              <a:cs typeface="Times New Roman" panose="02020603050405020304" pitchFamily="18" charset="0"/>
            </a:endParaRPr>
          </a:p>
          <a:p>
            <a:pPr lvl="1" algn="just">
              <a:lnSpc>
                <a:spcPct val="107000"/>
              </a:lnSpc>
              <a:spcBef>
                <a:spcPts val="0"/>
              </a:spcBef>
            </a:pPr>
            <a:r>
              <a:rPr lang="en-US" sz="2000" kern="100" dirty="0">
                <a:effectLst/>
                <a:latin typeface="Rockwell" panose="02060603020205020403" pitchFamily="18" charset="0"/>
                <a:ea typeface="Aptos" panose="020B0004020202020204" pitchFamily="34" charset="0"/>
                <a:cs typeface="Times New Roman" panose="02020603050405020304" pitchFamily="18" charset="0"/>
              </a:rPr>
              <a:t>Approximately </a:t>
            </a:r>
            <a:r>
              <a:rPr lang="en-US" sz="2000" u="sng" kern="100" dirty="0">
                <a:effectLst/>
                <a:latin typeface="Rockwell" panose="02060603020205020403" pitchFamily="18" charset="0"/>
                <a:ea typeface="Aptos" panose="020B0004020202020204" pitchFamily="34" charset="0"/>
                <a:cs typeface="Times New Roman" panose="02020603050405020304" pitchFamily="18" charset="0"/>
              </a:rPr>
              <a:t>three weeks</a:t>
            </a:r>
            <a:r>
              <a:rPr lang="en-US" sz="2000" kern="100" dirty="0">
                <a:effectLst/>
                <a:latin typeface="Rockwell" panose="02060603020205020403" pitchFamily="18" charset="0"/>
                <a:ea typeface="Aptos" panose="020B0004020202020204" pitchFamily="34" charset="0"/>
                <a:cs typeface="Times New Roman" panose="02020603050405020304" pitchFamily="18" charset="0"/>
              </a:rPr>
              <a:t> before the mass central scheduling period, a notification email will be sent via the CLASS_SCHEDERS-L@LISTSERV.UGA.EDU with instructions and dates for submitting classroom preferences.</a:t>
            </a:r>
            <a:endParaRPr lang="en-US" sz="2000" kern="100" dirty="0">
              <a:latin typeface="Rockwell" panose="02060603020205020403" pitchFamily="18" charset="0"/>
              <a:ea typeface="Aptos" panose="020B0004020202020204" pitchFamily="34" charset="0"/>
              <a:cs typeface="Times New Roman" panose="02020603050405020304" pitchFamily="18" charset="0"/>
            </a:endParaRPr>
          </a:p>
          <a:p>
            <a:pPr marL="457200" lvl="1" indent="0" algn="just">
              <a:lnSpc>
                <a:spcPct val="107000"/>
              </a:lnSpc>
              <a:spcBef>
                <a:spcPts val="0"/>
              </a:spcBef>
              <a:buNone/>
            </a:pPr>
            <a:endParaRPr lang="en-US" sz="2000" kern="100" dirty="0">
              <a:effectLst/>
              <a:latin typeface="Rockwell" panose="02060603020205020403" pitchFamily="18" charset="0"/>
              <a:ea typeface="Aptos" panose="020B0004020202020204" pitchFamily="34" charset="0"/>
              <a:cs typeface="Times New Roman" panose="02020603050405020304" pitchFamily="18" charset="0"/>
            </a:endParaRPr>
          </a:p>
          <a:p>
            <a:pPr lvl="1" algn="just">
              <a:lnSpc>
                <a:spcPct val="107000"/>
              </a:lnSpc>
              <a:spcBef>
                <a:spcPts val="0"/>
              </a:spcBef>
            </a:pPr>
            <a:r>
              <a:rPr lang="en-US" sz="2000" kern="100" dirty="0">
                <a:latin typeface="Rockwell" panose="02060603020205020403" pitchFamily="18" charset="0"/>
                <a:ea typeface="Aptos" panose="020B0004020202020204" pitchFamily="34" charset="0"/>
                <a:cs typeface="Times New Roman" panose="02020603050405020304" pitchFamily="18" charset="0"/>
              </a:rPr>
              <a:t>Requests are not processed on a first-come, first-served basis. The information is imported into the 25Live optimizer, which uses a complex algorithm to place courses in classrooms.</a:t>
            </a:r>
            <a:r>
              <a:rPr lang="en-US" sz="2000" kern="100" dirty="0">
                <a:effectLst/>
                <a:latin typeface="Rockwell" panose="02060603020205020403" pitchFamily="18" charset="0"/>
                <a:ea typeface="Aptos" panose="020B0004020202020204" pitchFamily="34" charset="0"/>
                <a:cs typeface="Times New Roman" panose="02020603050405020304" pitchFamily="18" charset="0"/>
              </a:rPr>
              <a:t> </a:t>
            </a:r>
          </a:p>
          <a:p>
            <a:pPr lvl="1" algn="just">
              <a:lnSpc>
                <a:spcPct val="107000"/>
              </a:lnSpc>
              <a:spcBef>
                <a:spcPts val="0"/>
              </a:spcBef>
            </a:pPr>
            <a:endParaRPr lang="en-US" sz="2000" kern="100" dirty="0">
              <a:effectLst/>
              <a:latin typeface="Rockwell" panose="02060603020205020403" pitchFamily="18" charset="0"/>
              <a:ea typeface="Aptos" panose="020B0004020202020204" pitchFamily="34" charset="0"/>
              <a:cs typeface="Times New Roman" panose="02020603050405020304" pitchFamily="18" charset="0"/>
            </a:endParaRPr>
          </a:p>
          <a:p>
            <a:pPr lvl="1" algn="just">
              <a:lnSpc>
                <a:spcPct val="107000"/>
              </a:lnSpc>
              <a:spcBef>
                <a:spcPts val="0"/>
              </a:spcBef>
            </a:pPr>
            <a:r>
              <a:rPr lang="en-US" sz="2000" kern="100" dirty="0">
                <a:effectLst/>
                <a:latin typeface="Rockwell" panose="02060603020205020403" pitchFamily="18" charset="0"/>
                <a:ea typeface="Aptos" panose="020B0004020202020204" pitchFamily="34" charset="0"/>
                <a:cs typeface="Times New Roman" panose="02020603050405020304" pitchFamily="18" charset="0"/>
              </a:rPr>
              <a:t>Departments must use the Registrar’s Office </a:t>
            </a:r>
            <a:r>
              <a:rPr lang="en-US" sz="2000" u="sng" kern="100" dirty="0">
                <a:solidFill>
                  <a:srgbClr val="467886"/>
                </a:solidFill>
                <a:effectLst/>
                <a:latin typeface="Rockwell" panose="02060603020205020403" pitchFamily="18" charset="0"/>
                <a:ea typeface="Aptos" panose="020B0004020202020204" pitchFamily="34" charset="0"/>
                <a:cs typeface="Times New Roman" panose="02020603050405020304" pitchFamily="18" charset="0"/>
                <a:hlinkClick r:id="rId3"/>
              </a:rPr>
              <a:t>preference form</a:t>
            </a:r>
            <a:r>
              <a:rPr lang="en-US" sz="2000" kern="100" dirty="0">
                <a:effectLst/>
                <a:latin typeface="Rockwell" panose="02060603020205020403" pitchFamily="18" charset="0"/>
                <a:ea typeface="Aptos" panose="020B0004020202020204" pitchFamily="34" charset="0"/>
                <a:cs typeface="Times New Roman" panose="02020603050405020304" pitchFamily="18" charset="0"/>
              </a:rPr>
              <a:t> to submit their location preferences and specific requirements</a:t>
            </a:r>
            <a:r>
              <a:rPr lang="en-US" sz="2000" b="1" kern="100" dirty="0">
                <a:effectLst/>
                <a:latin typeface="Rockwell" panose="02060603020205020403" pitchFamily="18" charset="0"/>
                <a:ea typeface="Aptos" panose="020B0004020202020204" pitchFamily="34" charset="0"/>
                <a:cs typeface="Times New Roman" panose="02020603050405020304" pitchFamily="18" charset="0"/>
              </a:rPr>
              <a:t> </a:t>
            </a:r>
            <a:r>
              <a:rPr lang="en-US" sz="2000" kern="100" dirty="0">
                <a:effectLst/>
                <a:latin typeface="Rockwell" panose="02060603020205020403" pitchFamily="18" charset="0"/>
                <a:ea typeface="Aptos" panose="020B0004020202020204" pitchFamily="34" charset="0"/>
                <a:cs typeface="Times New Roman" panose="02020603050405020304" pitchFamily="18" charset="0"/>
              </a:rPr>
              <a:t>prior to central classroom scheduling. </a:t>
            </a:r>
            <a:endParaRPr lang="en-US" sz="2000" kern="100" dirty="0">
              <a:latin typeface="Rockwell" panose="02060603020205020403" pitchFamily="18" charset="0"/>
              <a:ea typeface="Aptos" panose="020B0004020202020204" pitchFamily="34" charset="0"/>
              <a:cs typeface="Times New Roman" panose="02020603050405020304" pitchFamily="18" charset="0"/>
            </a:endParaRPr>
          </a:p>
          <a:p>
            <a:pPr marL="457200" lvl="1" indent="0" algn="just">
              <a:lnSpc>
                <a:spcPct val="107000"/>
              </a:lnSpc>
              <a:spcBef>
                <a:spcPts val="0"/>
              </a:spcBef>
              <a:buNone/>
            </a:pPr>
            <a:endParaRPr lang="en-US" sz="1600" kern="100" dirty="0">
              <a:effectLst/>
              <a:latin typeface="Rockwell" panose="02060603020205020403" pitchFamily="18" charset="0"/>
              <a:ea typeface="Aptos" panose="020B0004020202020204" pitchFamily="34" charset="0"/>
              <a:cs typeface="Times New Roman" panose="02020603050405020304" pitchFamily="18" charset="0"/>
            </a:endParaRPr>
          </a:p>
          <a:p>
            <a:pPr marL="457200" marR="0" lvl="1" indent="0" algn="just">
              <a:lnSpc>
                <a:spcPct val="107000"/>
              </a:lnSpc>
              <a:spcBef>
                <a:spcPts val="0"/>
              </a:spcBef>
              <a:spcAft>
                <a:spcPts val="0"/>
              </a:spcAft>
              <a:buNone/>
            </a:pP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060343682"/>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B9E09-6DAA-4E2C-9056-0CC6EDCF52E2}"/>
              </a:ext>
            </a:extLst>
          </p:cNvPr>
          <p:cNvSpPr>
            <a:spLocks noGrp="1"/>
          </p:cNvSpPr>
          <p:nvPr>
            <p:ph type="title"/>
          </p:nvPr>
        </p:nvSpPr>
        <p:spPr>
          <a:xfrm>
            <a:off x="570451" y="-33555"/>
            <a:ext cx="10707775" cy="1350627"/>
          </a:xfrm>
        </p:spPr>
        <p:txBody>
          <a:bodyPr>
            <a:normAutofit/>
          </a:bodyPr>
          <a:lstStyle/>
          <a:p>
            <a:br>
              <a:rPr lang="en-US" dirty="0">
                <a:effectLst/>
              </a:rPr>
            </a:br>
            <a:endParaRPr lang="en-US" dirty="0"/>
          </a:p>
        </p:txBody>
      </p:sp>
      <p:sp>
        <p:nvSpPr>
          <p:cNvPr id="6" name="Content Placeholder 5">
            <a:extLst>
              <a:ext uri="{FF2B5EF4-FFF2-40B4-BE49-F238E27FC236}">
                <a16:creationId xmlns:a16="http://schemas.microsoft.com/office/drawing/2014/main" id="{A55EA773-DC5C-D7B9-7527-C3D52547FAE5}"/>
              </a:ext>
            </a:extLst>
          </p:cNvPr>
          <p:cNvSpPr>
            <a:spLocks noGrp="1"/>
          </p:cNvSpPr>
          <p:nvPr>
            <p:ph sz="quarter" idx="13"/>
          </p:nvPr>
        </p:nvSpPr>
        <p:spPr>
          <a:xfrm>
            <a:off x="421592" y="214632"/>
            <a:ext cx="11348815" cy="6103616"/>
          </a:xfrm>
        </p:spPr>
        <p:txBody>
          <a:bodyPr>
            <a:normAutofit lnSpcReduction="10000"/>
          </a:bodyPr>
          <a:lstStyle/>
          <a:p>
            <a:pPr marL="0" indent="0" algn="ctr">
              <a:buNone/>
            </a:pPr>
            <a:r>
              <a:rPr lang="en-US" sz="3600" u="sng" dirty="0"/>
              <a:t>Submitting Preference Forms</a:t>
            </a:r>
          </a:p>
          <a:p>
            <a:pPr marL="0" indent="0" algn="ctr">
              <a:buNone/>
            </a:pPr>
            <a:r>
              <a:rPr lang="en-US" sz="2800" kern="100" dirty="0">
                <a:solidFill>
                  <a:srgbClr val="FF0000"/>
                </a:solidFill>
                <a:latin typeface="+mj-lt"/>
                <a:cs typeface="Times New Roman" panose="02020603050405020304" pitchFamily="18" charset="0"/>
              </a:rPr>
              <a:t>How do I fill out the preference form?</a:t>
            </a:r>
          </a:p>
          <a:p>
            <a:pPr algn="just">
              <a:lnSpc>
                <a:spcPct val="150000"/>
              </a:lnSpc>
            </a:pPr>
            <a:r>
              <a:rPr lang="en-US" kern="100" dirty="0">
                <a:effectLst/>
                <a:latin typeface="Rockwell" panose="02060603020205020403" pitchFamily="18" charset="0"/>
                <a:ea typeface="Aptos" panose="020B0004020202020204" pitchFamily="34" charset="0"/>
                <a:cs typeface="Times New Roman" panose="02020603050405020304" pitchFamily="18" charset="0"/>
              </a:rPr>
              <a:t>The form is designed to cater to your specific needs, allowing you to request classrooms that are not located in your department’s home area or for specific preferences/requirements. You have the flexibility to indicate up to </a:t>
            </a:r>
            <a:r>
              <a:rPr lang="en-US" kern="100" dirty="0">
                <a:highlight>
                  <a:srgbClr val="FF0909"/>
                </a:highlight>
                <a:latin typeface="Rockwell" panose="02060603020205020403" pitchFamily="18" charset="0"/>
                <a:ea typeface="Aptos" panose="020B0004020202020204" pitchFamily="34" charset="0"/>
                <a:cs typeface="Times New Roman" panose="02020603050405020304" pitchFamily="18" charset="0"/>
              </a:rPr>
              <a:t>three</a:t>
            </a:r>
            <a:r>
              <a:rPr lang="en-US" kern="100" dirty="0">
                <a:effectLst/>
                <a:highlight>
                  <a:srgbClr val="FF0909"/>
                </a:highlight>
                <a:latin typeface="Rockwell" panose="02060603020205020403" pitchFamily="18" charset="0"/>
                <a:ea typeface="Aptos" panose="020B0004020202020204" pitchFamily="34" charset="0"/>
                <a:cs typeface="Times New Roman" panose="02020603050405020304" pitchFamily="18" charset="0"/>
              </a:rPr>
              <a:t> preferred buildings </a:t>
            </a:r>
            <a:r>
              <a:rPr lang="en-US" kern="100" dirty="0">
                <a:effectLst/>
                <a:latin typeface="Rockwell" panose="02060603020205020403" pitchFamily="18" charset="0"/>
                <a:ea typeface="Aptos" panose="020B0004020202020204" pitchFamily="34" charset="0"/>
                <a:cs typeface="Times New Roman" panose="02020603050405020304" pitchFamily="18" charset="0"/>
              </a:rPr>
              <a:t>and </a:t>
            </a:r>
            <a:r>
              <a:rPr lang="en-US" kern="100" dirty="0">
                <a:highlight>
                  <a:srgbClr val="FF0909"/>
                </a:highlight>
                <a:latin typeface="Rockwell" panose="02060603020205020403" pitchFamily="18" charset="0"/>
                <a:ea typeface="Aptos" panose="020B0004020202020204" pitchFamily="34" charset="0"/>
                <a:cs typeface="Times New Roman" panose="02020603050405020304" pitchFamily="18" charset="0"/>
              </a:rPr>
              <a:t>one</a:t>
            </a:r>
            <a:r>
              <a:rPr lang="en-US" kern="100" dirty="0">
                <a:effectLst/>
                <a:highlight>
                  <a:srgbClr val="FF0909"/>
                </a:highlight>
                <a:latin typeface="Rockwell" panose="02060603020205020403" pitchFamily="18" charset="0"/>
                <a:ea typeface="Aptos" panose="020B0004020202020204" pitchFamily="34" charset="0"/>
                <a:cs typeface="Times New Roman" panose="02020603050405020304" pitchFamily="18" charset="0"/>
              </a:rPr>
              <a:t> individual classroom </a:t>
            </a:r>
            <a:r>
              <a:rPr lang="en-US" kern="100" dirty="0">
                <a:effectLst/>
                <a:latin typeface="Rockwell" panose="02060603020205020403" pitchFamily="18" charset="0"/>
                <a:ea typeface="Aptos" panose="020B0004020202020204" pitchFamily="34" charset="0"/>
                <a:cs typeface="Times New Roman" panose="02020603050405020304" pitchFamily="18" charset="0"/>
              </a:rPr>
              <a:t>on the form. If your preferred building is not on the form, it is because the building has no centrally-scheduled classrooms.</a:t>
            </a:r>
            <a:endParaRPr lang="en-US" kern="100" dirty="0">
              <a:effectLst/>
              <a:ea typeface="Aptos" panose="020B0004020202020204" pitchFamily="34" charset="0"/>
              <a:cs typeface="Times New Roman" panose="02020603050405020304" pitchFamily="18" charset="0"/>
            </a:endParaRPr>
          </a:p>
          <a:p>
            <a:pPr algn="just">
              <a:lnSpc>
                <a:spcPct val="150000"/>
              </a:lnSpc>
            </a:pPr>
            <a:r>
              <a:rPr lang="en-US" kern="100" dirty="0">
                <a:effectLst/>
                <a:ea typeface="Aptos" panose="020B0004020202020204" pitchFamily="34" charset="0"/>
                <a:cs typeface="Times New Roman" panose="02020603050405020304" pitchFamily="18" charset="0"/>
              </a:rPr>
              <a:t>A classroom preference form does not need to be completed for every course that requires a room – only for courses that may have specific needs that differ from the default setting of general classroom space nearby. </a:t>
            </a:r>
          </a:p>
          <a:p>
            <a:pPr algn="just">
              <a:lnSpc>
                <a:spcPct val="150000"/>
              </a:lnSpc>
            </a:pPr>
            <a:r>
              <a:rPr lang="en-US" kern="100" dirty="0">
                <a:effectLst/>
                <a:ea typeface="Aptos" panose="020B0004020202020204" pitchFamily="34" charset="0"/>
                <a:cs typeface="Times New Roman" panose="02020603050405020304" pitchFamily="18" charset="0"/>
              </a:rPr>
              <a:t>Please only include </a:t>
            </a:r>
            <a:r>
              <a:rPr lang="en-US" kern="100" dirty="0">
                <a:effectLst/>
                <a:highlight>
                  <a:srgbClr val="FF0909"/>
                </a:highlight>
                <a:ea typeface="Aptos" panose="020B0004020202020204" pitchFamily="34" charset="0"/>
                <a:cs typeface="Times New Roman" panose="02020603050405020304" pitchFamily="18" charset="0"/>
              </a:rPr>
              <a:t>one course </a:t>
            </a:r>
            <a:r>
              <a:rPr lang="en-US" kern="100" dirty="0">
                <a:effectLst/>
                <a:ea typeface="Aptos" panose="020B0004020202020204" pitchFamily="34" charset="0"/>
                <a:cs typeface="Times New Roman" panose="02020603050405020304" pitchFamily="18" charset="0"/>
              </a:rPr>
              <a:t>per form. You do not need a separate form for cross-listed courses.</a:t>
            </a:r>
            <a:endParaRPr lang="en-US" kern="100" dirty="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800720832"/>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satMod val="110000"/>
                <a:lumMod val="40000"/>
              </a:schemeClr>
              <a:schemeClr val="bg2">
                <a:tint val="90000"/>
                <a:lumMod val="106000"/>
              </a:schemeClr>
            </a:duotone>
          </a:blip>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C27CDA-0B48-A802-7EFA-3F104AAA802D}"/>
              </a:ext>
            </a:extLst>
          </p:cNvPr>
          <p:cNvSpPr txBox="1"/>
          <p:nvPr/>
        </p:nvSpPr>
        <p:spPr>
          <a:xfrm>
            <a:off x="0" y="1047348"/>
            <a:ext cx="11238615" cy="1357231"/>
          </a:xfrm>
          <a:prstGeom prst="rect">
            <a:avLst/>
          </a:prstGeom>
          <a:noFill/>
          <a:ln w="41275" cmpd="tri">
            <a:noFill/>
          </a:ln>
        </p:spPr>
        <p:txBody>
          <a:bodyPr wrap="square" rtlCol="0">
            <a:spAutoFit/>
          </a:bodyPr>
          <a:lstStyle/>
          <a:p>
            <a:pPr marL="457200" marR="0">
              <a:lnSpc>
                <a:spcPct val="107000"/>
              </a:lnSpc>
              <a:spcBef>
                <a:spcPts val="0"/>
              </a:spcBef>
              <a:spcAft>
                <a:spcPts val="0"/>
              </a:spcAft>
            </a:pPr>
            <a:r>
              <a:rPr lang="en-US" b="1" u="none" strike="noStrike"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R="0" lvl="2">
              <a:lnSpc>
                <a:spcPct val="107000"/>
              </a:lnSpc>
              <a:spcBef>
                <a:spcPts val="0"/>
              </a:spcBef>
              <a:spcAft>
                <a:spcPts val="0"/>
              </a:spcAft>
            </a:pPr>
            <a:endParaRPr lang="en-US" sz="1400" kern="100" dirty="0">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R="0" lvl="1">
              <a:lnSpc>
                <a:spcPct val="107000"/>
              </a:lnSpc>
              <a:spcBef>
                <a:spcPts val="0"/>
              </a:spcBef>
              <a:spcAft>
                <a:spcPts val="0"/>
              </a:spcAft>
            </a:pPr>
            <a:endParaRPr lang="en-US" sz="1400" b="1" kern="100" dirty="0">
              <a:solidFill>
                <a:srgbClr val="FF0000"/>
              </a:solidFill>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5" name="TextBox 4">
            <a:extLst>
              <a:ext uri="{FF2B5EF4-FFF2-40B4-BE49-F238E27FC236}">
                <a16:creationId xmlns:a16="http://schemas.microsoft.com/office/drawing/2014/main" id="{777AD0F4-61E8-85A8-8805-02B88576163F}"/>
              </a:ext>
            </a:extLst>
          </p:cNvPr>
          <p:cNvSpPr txBox="1"/>
          <p:nvPr/>
        </p:nvSpPr>
        <p:spPr>
          <a:xfrm>
            <a:off x="1024270" y="401017"/>
            <a:ext cx="10143460" cy="646331"/>
          </a:xfrm>
          <a:prstGeom prst="rect">
            <a:avLst/>
          </a:prstGeom>
          <a:noFill/>
          <a:ln w="19050">
            <a:solidFill>
              <a:schemeClr val="tx1"/>
            </a:solidFill>
          </a:ln>
        </p:spPr>
        <p:txBody>
          <a:bodyPr wrap="square">
            <a:spAutoFit/>
          </a:bodyPr>
          <a:lstStyle/>
          <a:p>
            <a:pPr algn="ctr"/>
            <a:r>
              <a:rPr lang="en-US" sz="3600" b="1" dirty="0">
                <a:ln w="19050">
                  <a:solidFill>
                    <a:schemeClr val="accent1"/>
                  </a:solidFill>
                  <a:prstDash val="solid"/>
                </a:ln>
                <a:solidFill>
                  <a:schemeClr val="bg2"/>
                </a:solidFill>
                <a:effectLst>
                  <a:outerShdw dist="38100" dir="2640000" algn="bl" rotWithShape="0">
                    <a:schemeClr val="accent1"/>
                  </a:outerShdw>
                </a:effectLst>
                <a:latin typeface="Rockwell" panose="02060603020205020403" pitchFamily="18" charset="0"/>
              </a:rPr>
              <a:t>Building and Room Preference Section</a:t>
            </a:r>
          </a:p>
        </p:txBody>
      </p:sp>
      <p:pic>
        <p:nvPicPr>
          <p:cNvPr id="3" name="Picture 2">
            <a:extLst>
              <a:ext uri="{FF2B5EF4-FFF2-40B4-BE49-F238E27FC236}">
                <a16:creationId xmlns:a16="http://schemas.microsoft.com/office/drawing/2014/main" id="{EDAA69D4-FFCB-4A2E-FDE1-621A31E7B2CC}"/>
              </a:ext>
            </a:extLst>
          </p:cNvPr>
          <p:cNvPicPr>
            <a:picLocks noChangeAspect="1"/>
          </p:cNvPicPr>
          <p:nvPr/>
        </p:nvPicPr>
        <p:blipFill>
          <a:blip r:embed="rId4"/>
          <a:stretch>
            <a:fillRect/>
          </a:stretch>
        </p:blipFill>
        <p:spPr>
          <a:xfrm>
            <a:off x="238103" y="1264597"/>
            <a:ext cx="11238615" cy="4036066"/>
          </a:xfrm>
          <a:prstGeom prst="rect">
            <a:avLst/>
          </a:prstGeom>
        </p:spPr>
      </p:pic>
    </p:spTree>
    <p:extLst>
      <p:ext uri="{BB962C8B-B14F-4D97-AF65-F5344CB8AC3E}">
        <p14:creationId xmlns:p14="http://schemas.microsoft.com/office/powerpoint/2010/main" val="406889056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B9E09-6DAA-4E2C-9056-0CC6EDCF52E2}"/>
              </a:ext>
            </a:extLst>
          </p:cNvPr>
          <p:cNvSpPr>
            <a:spLocks noGrp="1"/>
          </p:cNvSpPr>
          <p:nvPr>
            <p:ph type="title"/>
          </p:nvPr>
        </p:nvSpPr>
        <p:spPr>
          <a:xfrm>
            <a:off x="570451" y="-33555"/>
            <a:ext cx="10707775" cy="1350627"/>
          </a:xfrm>
        </p:spPr>
        <p:txBody>
          <a:bodyPr>
            <a:normAutofit/>
          </a:bodyPr>
          <a:lstStyle/>
          <a:p>
            <a:br>
              <a:rPr lang="en-US" dirty="0">
                <a:effectLst/>
              </a:rPr>
            </a:br>
            <a:endParaRPr lang="en-US" dirty="0"/>
          </a:p>
        </p:txBody>
      </p:sp>
      <p:sp>
        <p:nvSpPr>
          <p:cNvPr id="6" name="Content Placeholder 5">
            <a:extLst>
              <a:ext uri="{FF2B5EF4-FFF2-40B4-BE49-F238E27FC236}">
                <a16:creationId xmlns:a16="http://schemas.microsoft.com/office/drawing/2014/main" id="{A55EA773-DC5C-D7B9-7527-C3D52547FAE5}"/>
              </a:ext>
            </a:extLst>
          </p:cNvPr>
          <p:cNvSpPr>
            <a:spLocks noGrp="1"/>
          </p:cNvSpPr>
          <p:nvPr>
            <p:ph sz="quarter" idx="13"/>
          </p:nvPr>
        </p:nvSpPr>
        <p:spPr>
          <a:xfrm>
            <a:off x="570451" y="641759"/>
            <a:ext cx="11051098" cy="5242994"/>
          </a:xfrm>
        </p:spPr>
        <p:txBody>
          <a:bodyPr>
            <a:normAutofit/>
          </a:bodyPr>
          <a:lstStyle/>
          <a:p>
            <a:pPr marL="0" indent="0" algn="ctr">
              <a:buNone/>
            </a:pPr>
            <a:r>
              <a:rPr lang="en-US" sz="3600" u="sng" dirty="0"/>
              <a:t>Submitting Preference Forms</a:t>
            </a:r>
            <a:endParaRPr lang="en-US" sz="3600" u="sng" kern="100" dirty="0">
              <a:solidFill>
                <a:srgbClr val="FF0000"/>
              </a:solidFill>
              <a:latin typeface="+mj-lt"/>
              <a:cs typeface="Times New Roman" panose="02020603050405020304" pitchFamily="18" charset="0"/>
            </a:endParaRPr>
          </a:p>
          <a:p>
            <a:pPr marL="0" indent="0" algn="ctr">
              <a:buNone/>
            </a:pPr>
            <a:r>
              <a:rPr lang="en-US" sz="2800" kern="100" dirty="0">
                <a:solidFill>
                  <a:srgbClr val="FF0000"/>
                </a:solidFill>
                <a:latin typeface="+mj-lt"/>
                <a:cs typeface="Times New Roman" panose="02020603050405020304" pitchFamily="18" charset="0"/>
              </a:rPr>
              <a:t>Required vs. Preferred</a:t>
            </a:r>
          </a:p>
          <a:p>
            <a:pPr marL="0" indent="0" algn="just">
              <a:lnSpc>
                <a:spcPct val="150000"/>
              </a:lnSpc>
              <a:buNone/>
            </a:pPr>
            <a:r>
              <a:rPr lang="en-US" sz="1800" kern="100" dirty="0">
                <a:effectLst/>
                <a:ea typeface="Aptos" panose="020B0004020202020204" pitchFamily="34" charset="0"/>
                <a:cs typeface="Times New Roman" panose="02020603050405020304" pitchFamily="18" charset="0"/>
              </a:rPr>
              <a:t>Please note the difference between a </a:t>
            </a:r>
            <a:r>
              <a:rPr lang="en-US" sz="1800" kern="100" dirty="0">
                <a:solidFill>
                  <a:srgbClr val="FFFF00"/>
                </a:solidFill>
                <a:effectLst/>
                <a:ea typeface="Aptos" panose="020B0004020202020204" pitchFamily="34" charset="0"/>
                <a:cs typeface="Times New Roman" panose="02020603050405020304" pitchFamily="18" charset="0"/>
              </a:rPr>
              <a:t>REQUIRED</a:t>
            </a:r>
            <a:r>
              <a:rPr lang="en-US" sz="1800" kern="100" dirty="0">
                <a:effectLst/>
                <a:ea typeface="Aptos" panose="020B0004020202020204" pitchFamily="34" charset="0"/>
                <a:cs typeface="Times New Roman" panose="02020603050405020304" pitchFamily="18" charset="0"/>
              </a:rPr>
              <a:t> room feature and a </a:t>
            </a:r>
            <a:r>
              <a:rPr lang="en-US" sz="1800" kern="100" dirty="0">
                <a:solidFill>
                  <a:srgbClr val="FFFF00"/>
                </a:solidFill>
                <a:effectLst/>
                <a:ea typeface="Aptos" panose="020B0004020202020204" pitchFamily="34" charset="0"/>
                <a:cs typeface="Times New Roman" panose="02020603050405020304" pitchFamily="18" charset="0"/>
              </a:rPr>
              <a:t>PREFERRED</a:t>
            </a:r>
            <a:r>
              <a:rPr lang="en-US" sz="1800" b="1" kern="100" dirty="0">
                <a:effectLst/>
                <a:ea typeface="Aptos" panose="020B0004020202020204" pitchFamily="34" charset="0"/>
                <a:cs typeface="Times New Roman" panose="02020603050405020304" pitchFamily="18" charset="0"/>
              </a:rPr>
              <a:t> </a:t>
            </a:r>
            <a:r>
              <a:rPr lang="en-US" sz="1800" kern="100" dirty="0">
                <a:effectLst/>
                <a:ea typeface="Aptos" panose="020B0004020202020204" pitchFamily="34" charset="0"/>
                <a:cs typeface="Times New Roman" panose="02020603050405020304" pitchFamily="18" charset="0"/>
              </a:rPr>
              <a:t>room feature. If a specific room feature, such as technology or desired seating arrangement, is entered as </a:t>
            </a:r>
            <a:r>
              <a:rPr lang="en-US" sz="1800" kern="100" dirty="0">
                <a:solidFill>
                  <a:srgbClr val="FFFF00"/>
                </a:solidFill>
                <a:effectLst/>
                <a:ea typeface="Aptos" panose="020B0004020202020204" pitchFamily="34" charset="0"/>
                <a:cs typeface="Times New Roman" panose="02020603050405020304" pitchFamily="18" charset="0"/>
              </a:rPr>
              <a:t>REQUIRED</a:t>
            </a:r>
            <a:r>
              <a:rPr lang="en-US" sz="1800" kern="100" dirty="0">
                <a:effectLst/>
                <a:ea typeface="Aptos" panose="020B0004020202020204" pitchFamily="34" charset="0"/>
                <a:cs typeface="Times New Roman" panose="02020603050405020304" pitchFamily="18" charset="0"/>
              </a:rPr>
              <a:t>, 25Live will only consider locations with the </a:t>
            </a:r>
            <a:r>
              <a:rPr lang="en-US" sz="1800" u="sng" kern="100" dirty="0">
                <a:effectLst/>
                <a:ea typeface="Aptos" panose="020B0004020202020204" pitchFamily="34" charset="0"/>
                <a:cs typeface="Times New Roman" panose="02020603050405020304" pitchFamily="18" charset="0"/>
              </a:rPr>
              <a:t>entered requirement</a:t>
            </a:r>
            <a:r>
              <a:rPr lang="en-US" sz="1800" kern="100" dirty="0">
                <a:effectLst/>
                <a:ea typeface="Aptos" panose="020B0004020202020204" pitchFamily="34" charset="0"/>
                <a:cs typeface="Times New Roman" panose="02020603050405020304" pitchFamily="18" charset="0"/>
              </a:rPr>
              <a:t>. If the system cannot find an available room of the proper size with </a:t>
            </a:r>
            <a:r>
              <a:rPr lang="en-US" sz="1800" u="sng" kern="100" dirty="0">
                <a:effectLst/>
                <a:ea typeface="Aptos" panose="020B0004020202020204" pitchFamily="34" charset="0"/>
                <a:cs typeface="Times New Roman" panose="02020603050405020304" pitchFamily="18" charset="0"/>
              </a:rPr>
              <a:t>all</a:t>
            </a:r>
            <a:r>
              <a:rPr lang="en-US" sz="1800" kern="100" dirty="0">
                <a:effectLst/>
                <a:ea typeface="Aptos" panose="020B0004020202020204" pitchFamily="34" charset="0"/>
                <a:cs typeface="Times New Roman" panose="02020603050405020304" pitchFamily="18" charset="0"/>
              </a:rPr>
              <a:t> listed requirements, 25Live will </a:t>
            </a:r>
            <a:r>
              <a:rPr lang="en-US" sz="1800" i="1" u="sng" kern="100" dirty="0">
                <a:effectLst/>
                <a:ea typeface="Aptos" panose="020B0004020202020204" pitchFamily="34" charset="0"/>
                <a:cs typeface="Times New Roman" panose="02020603050405020304" pitchFamily="18" charset="0"/>
              </a:rPr>
              <a:t>not</a:t>
            </a:r>
            <a:r>
              <a:rPr lang="en-US" sz="1800" kern="100" dirty="0">
                <a:effectLst/>
                <a:ea typeface="Aptos" panose="020B0004020202020204" pitchFamily="34" charset="0"/>
                <a:cs typeface="Times New Roman" panose="02020603050405020304" pitchFamily="18" charset="0"/>
              </a:rPr>
              <a:t> place the course in a classroom. If a seating style or specific technology is pedagogically necessary for teaching the section, please indicate so on the form. However, they should be listed as </a:t>
            </a:r>
            <a:r>
              <a:rPr lang="en-US" sz="1800" kern="100" dirty="0">
                <a:solidFill>
                  <a:srgbClr val="FFFF00"/>
                </a:solidFill>
                <a:effectLst/>
                <a:ea typeface="Aptos" panose="020B0004020202020204" pitchFamily="34" charset="0"/>
                <a:cs typeface="Times New Roman" panose="02020603050405020304" pitchFamily="18" charset="0"/>
              </a:rPr>
              <a:t>PREFERRED</a:t>
            </a:r>
            <a:r>
              <a:rPr lang="en-US" sz="1800" kern="100" dirty="0">
                <a:effectLst/>
                <a:ea typeface="Aptos" panose="020B0004020202020204" pitchFamily="34" charset="0"/>
                <a:cs typeface="Times New Roman" panose="02020603050405020304" pitchFamily="18" charset="0"/>
              </a:rPr>
              <a:t> if they are not requirements.</a:t>
            </a:r>
          </a:p>
          <a:p>
            <a:pPr marL="0" indent="0" algn="just">
              <a:lnSpc>
                <a:spcPct val="150000"/>
              </a:lnSpc>
              <a:buNone/>
            </a:pPr>
            <a:endParaRPr lang="en-US" sz="1800" kern="100" dirty="0">
              <a:ea typeface="Aptos" panose="020B0004020202020204" pitchFamily="34" charset="0"/>
              <a:cs typeface="Times New Roman" panose="02020603050405020304" pitchFamily="18" charset="0"/>
            </a:endParaRPr>
          </a:p>
          <a:p>
            <a:pPr marL="0" indent="0" algn="just">
              <a:lnSpc>
                <a:spcPct val="150000"/>
              </a:lnSpc>
              <a:buNone/>
            </a:pPr>
            <a:endParaRPr lang="en-US" sz="1800" kern="100" dirty="0">
              <a:effectLst/>
              <a:ea typeface="Aptos" panose="020B0004020202020204" pitchFamily="34" charset="0"/>
              <a:cs typeface="Times New Roman" panose="02020603050405020304" pitchFamily="18" charset="0"/>
            </a:endParaRPr>
          </a:p>
          <a:p>
            <a:pPr marL="457200" marR="0" lvl="1" indent="0">
              <a:lnSpc>
                <a:spcPct val="107000"/>
              </a:lnSpc>
              <a:spcBef>
                <a:spcPts val="0"/>
              </a:spcBef>
              <a:spcAft>
                <a:spcPts val="0"/>
              </a:spcAft>
              <a:buNone/>
            </a:pPr>
            <a:endParaRPr lang="en-US" sz="1200" u="sng" kern="100" dirty="0">
              <a:latin typeface="+mj-l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59032073"/>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satMod val="110000"/>
                <a:lumMod val="40000"/>
              </a:schemeClr>
              <a:schemeClr val="bg2">
                <a:tint val="90000"/>
                <a:lumMod val="106000"/>
              </a:schemeClr>
            </a:duotone>
          </a:blip>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7AD0F4-61E8-85A8-8805-02B88576163F}"/>
              </a:ext>
            </a:extLst>
          </p:cNvPr>
          <p:cNvSpPr txBox="1"/>
          <p:nvPr/>
        </p:nvSpPr>
        <p:spPr>
          <a:xfrm>
            <a:off x="1024270" y="401017"/>
            <a:ext cx="10143460" cy="646331"/>
          </a:xfrm>
          <a:prstGeom prst="rect">
            <a:avLst/>
          </a:prstGeom>
          <a:noFill/>
          <a:ln w="19050">
            <a:solidFill>
              <a:schemeClr val="tx1"/>
            </a:solidFill>
          </a:ln>
        </p:spPr>
        <p:txBody>
          <a:bodyPr wrap="square">
            <a:spAutoFit/>
          </a:bodyPr>
          <a:lstStyle/>
          <a:p>
            <a:pPr algn="ctr"/>
            <a:r>
              <a:rPr lang="en-US" sz="3600" b="1" dirty="0">
                <a:ln w="19050">
                  <a:solidFill>
                    <a:schemeClr val="accent1"/>
                  </a:solidFill>
                  <a:prstDash val="solid"/>
                </a:ln>
                <a:solidFill>
                  <a:schemeClr val="bg2"/>
                </a:solidFill>
                <a:effectLst>
                  <a:outerShdw dist="38100" dir="2640000" algn="bl" rotWithShape="0">
                    <a:schemeClr val="accent1"/>
                  </a:outerShdw>
                </a:effectLst>
                <a:latin typeface="Rockwell" panose="02060603020205020403" pitchFamily="18" charset="0"/>
              </a:rPr>
              <a:t>Required vs Preferred Features Section</a:t>
            </a:r>
          </a:p>
        </p:txBody>
      </p:sp>
      <p:pic>
        <p:nvPicPr>
          <p:cNvPr id="6" name="Picture 5">
            <a:extLst>
              <a:ext uri="{FF2B5EF4-FFF2-40B4-BE49-F238E27FC236}">
                <a16:creationId xmlns:a16="http://schemas.microsoft.com/office/drawing/2014/main" id="{23A84CAE-0D90-2D5B-445E-73B89BFF68BB}"/>
              </a:ext>
            </a:extLst>
          </p:cNvPr>
          <p:cNvPicPr>
            <a:picLocks noChangeAspect="1"/>
          </p:cNvPicPr>
          <p:nvPr/>
        </p:nvPicPr>
        <p:blipFill>
          <a:blip r:embed="rId4"/>
          <a:stretch>
            <a:fillRect/>
          </a:stretch>
        </p:blipFill>
        <p:spPr>
          <a:xfrm>
            <a:off x="0" y="1556426"/>
            <a:ext cx="5604976" cy="2900665"/>
          </a:xfrm>
          <a:prstGeom prst="rect">
            <a:avLst/>
          </a:prstGeom>
        </p:spPr>
      </p:pic>
      <p:pic>
        <p:nvPicPr>
          <p:cNvPr id="8" name="Picture 7">
            <a:extLst>
              <a:ext uri="{FF2B5EF4-FFF2-40B4-BE49-F238E27FC236}">
                <a16:creationId xmlns:a16="http://schemas.microsoft.com/office/drawing/2014/main" id="{E4D67391-159A-7E9E-8EC5-B7D0B4DD306D}"/>
              </a:ext>
            </a:extLst>
          </p:cNvPr>
          <p:cNvPicPr>
            <a:picLocks noChangeAspect="1"/>
          </p:cNvPicPr>
          <p:nvPr/>
        </p:nvPicPr>
        <p:blipFill>
          <a:blip r:embed="rId5"/>
          <a:stretch>
            <a:fillRect/>
          </a:stretch>
        </p:blipFill>
        <p:spPr>
          <a:xfrm>
            <a:off x="5962206" y="1556426"/>
            <a:ext cx="5715000" cy="2900665"/>
          </a:xfrm>
          <a:prstGeom prst="rect">
            <a:avLst/>
          </a:prstGeom>
        </p:spPr>
      </p:pic>
    </p:spTree>
    <p:extLst>
      <p:ext uri="{BB962C8B-B14F-4D97-AF65-F5344CB8AC3E}">
        <p14:creationId xmlns:p14="http://schemas.microsoft.com/office/powerpoint/2010/main" val="28819954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B9E09-6DAA-4E2C-9056-0CC6EDCF52E2}"/>
              </a:ext>
            </a:extLst>
          </p:cNvPr>
          <p:cNvSpPr>
            <a:spLocks noGrp="1"/>
          </p:cNvSpPr>
          <p:nvPr>
            <p:ph type="title"/>
          </p:nvPr>
        </p:nvSpPr>
        <p:spPr>
          <a:xfrm>
            <a:off x="570451" y="-33555"/>
            <a:ext cx="10707775" cy="1350627"/>
          </a:xfrm>
        </p:spPr>
        <p:txBody>
          <a:bodyPr>
            <a:normAutofit/>
          </a:bodyPr>
          <a:lstStyle/>
          <a:p>
            <a:br>
              <a:rPr lang="en-US" dirty="0">
                <a:effectLst/>
              </a:rPr>
            </a:br>
            <a:endParaRPr lang="en-US" dirty="0"/>
          </a:p>
        </p:txBody>
      </p:sp>
      <p:sp>
        <p:nvSpPr>
          <p:cNvPr id="6" name="Content Placeholder 5">
            <a:extLst>
              <a:ext uri="{FF2B5EF4-FFF2-40B4-BE49-F238E27FC236}">
                <a16:creationId xmlns:a16="http://schemas.microsoft.com/office/drawing/2014/main" id="{A55EA773-DC5C-D7B9-7527-C3D52547FAE5}"/>
              </a:ext>
            </a:extLst>
          </p:cNvPr>
          <p:cNvSpPr>
            <a:spLocks noGrp="1"/>
          </p:cNvSpPr>
          <p:nvPr>
            <p:ph sz="quarter" idx="13"/>
          </p:nvPr>
        </p:nvSpPr>
        <p:spPr>
          <a:xfrm>
            <a:off x="410198" y="485192"/>
            <a:ext cx="11348815" cy="5642143"/>
          </a:xfrm>
        </p:spPr>
        <p:txBody>
          <a:bodyPr>
            <a:normAutofit/>
          </a:bodyPr>
          <a:lstStyle/>
          <a:p>
            <a:pPr marL="0" indent="0" algn="ctr">
              <a:buNone/>
            </a:pPr>
            <a:r>
              <a:rPr lang="en-US" sz="3600" u="sng" dirty="0"/>
              <a:t>Submitting Preference Forms</a:t>
            </a:r>
          </a:p>
          <a:p>
            <a:pPr marL="0" indent="0" algn="ctr">
              <a:buNone/>
            </a:pPr>
            <a:r>
              <a:rPr lang="en-US" sz="2800" kern="100" dirty="0">
                <a:solidFill>
                  <a:srgbClr val="FF0000"/>
                </a:solidFill>
                <a:latin typeface="+mj-lt"/>
                <a:cs typeface="Times New Roman" panose="02020603050405020304" pitchFamily="18" charset="0"/>
              </a:rPr>
              <a:t>Preference Form FAQ’s</a:t>
            </a:r>
          </a:p>
          <a:p>
            <a:pPr algn="just">
              <a:lnSpc>
                <a:spcPct val="150000"/>
              </a:lnSpc>
            </a:pPr>
            <a:r>
              <a:rPr lang="en-US" kern="100" dirty="0">
                <a:effectLst/>
                <a:latin typeface="Rockwell" panose="02060603020205020403" pitchFamily="18" charset="0"/>
                <a:ea typeface="Aptos" panose="020B0004020202020204" pitchFamily="34" charset="0"/>
                <a:cs typeface="Times New Roman" panose="02020603050405020304" pitchFamily="18" charset="0"/>
              </a:rPr>
              <a:t>25Live’s default general preferences set for each subject code include any general classroom large enough to hold the expected course enrollment near the home department location. </a:t>
            </a:r>
            <a:endParaRPr lang="en-US" kern="100" dirty="0">
              <a:effectLst/>
              <a:ea typeface="Aptos" panose="020B0004020202020204" pitchFamily="34" charset="0"/>
              <a:cs typeface="Times New Roman" panose="02020603050405020304" pitchFamily="18" charset="0"/>
            </a:endParaRPr>
          </a:p>
          <a:p>
            <a:pPr algn="just">
              <a:lnSpc>
                <a:spcPct val="150000"/>
              </a:lnSpc>
            </a:pPr>
            <a:r>
              <a:rPr lang="en-US" b="1" i="1" kern="100" dirty="0">
                <a:solidFill>
                  <a:srgbClr val="FFFF00"/>
                </a:solidFill>
                <a:effectLst/>
                <a:ea typeface="Aptos" panose="020B0004020202020204" pitchFamily="34" charset="0"/>
                <a:cs typeface="Times New Roman" panose="02020603050405020304" pitchFamily="18" charset="0"/>
              </a:rPr>
              <a:t>Forms must be filled out correctly to be accepted</a:t>
            </a:r>
            <a:r>
              <a:rPr lang="en-US" kern="100" dirty="0">
                <a:solidFill>
                  <a:srgbClr val="FFFF00"/>
                </a:solidFill>
                <a:effectLst/>
                <a:ea typeface="Aptos" panose="020B0004020202020204" pitchFamily="34" charset="0"/>
                <a:cs typeface="Times New Roman" panose="02020603050405020304" pitchFamily="18" charset="0"/>
              </a:rPr>
              <a:t>.  </a:t>
            </a:r>
            <a:r>
              <a:rPr lang="en-US" kern="100" dirty="0">
                <a:effectLst/>
                <a:ea typeface="Aptos" panose="020B0004020202020204" pitchFamily="34" charset="0"/>
                <a:cs typeface="Times New Roman" panose="02020603050405020304" pitchFamily="18" charset="0"/>
              </a:rPr>
              <a:t>Accurate data will help us better understand your request and result in a better outcome.</a:t>
            </a:r>
          </a:p>
          <a:p>
            <a:pPr algn="just">
              <a:lnSpc>
                <a:spcPct val="150000"/>
              </a:lnSpc>
            </a:pPr>
            <a:r>
              <a:rPr lang="en-US" kern="100" dirty="0">
                <a:ea typeface="Aptos" panose="020B0004020202020204" pitchFamily="34" charset="0"/>
                <a:cs typeface="Times New Roman" panose="02020603050405020304" pitchFamily="18" charset="0"/>
              </a:rPr>
              <a:t>If you are unable to accommodate a faculty disability request in your pre-designated rooms, you may list the instructor’s specific needs on the preference form.</a:t>
            </a:r>
            <a:endParaRPr lang="en-US" kern="100" dirty="0">
              <a:effectLst/>
              <a:ea typeface="Aptos" panose="020B0004020202020204" pitchFamily="34" charset="0"/>
              <a:cs typeface="Times New Roman" panose="02020603050405020304" pitchFamily="18" charset="0"/>
            </a:endParaRPr>
          </a:p>
          <a:p>
            <a:pPr algn="just">
              <a:lnSpc>
                <a:spcPct val="150000"/>
              </a:lnSpc>
            </a:pPr>
            <a:r>
              <a:rPr lang="en-US" kern="100" dirty="0">
                <a:effectLst/>
                <a:highlight>
                  <a:srgbClr val="FF0909"/>
                </a:highlight>
                <a:ea typeface="Aptos" panose="020B0004020202020204" pitchFamily="34" charset="0"/>
                <a:cs typeface="Times New Roman" panose="02020603050405020304" pitchFamily="18" charset="0"/>
              </a:rPr>
              <a:t>Submitting a preference form does not guarantee that the room will be reserved.  </a:t>
            </a:r>
            <a:r>
              <a:rPr lang="en-US" kern="100" dirty="0">
                <a:effectLst/>
                <a:ea typeface="Aptos" panose="020B0004020202020204" pitchFamily="34" charset="0"/>
                <a:cs typeface="Times New Roman" panose="02020603050405020304" pitchFamily="18" charset="0"/>
              </a:rPr>
              <a:t>   </a:t>
            </a:r>
          </a:p>
          <a:p>
            <a:pPr marL="457200" marR="0" lvl="1" indent="0">
              <a:lnSpc>
                <a:spcPct val="107000"/>
              </a:lnSpc>
              <a:spcBef>
                <a:spcPts val="0"/>
              </a:spcBef>
              <a:spcAft>
                <a:spcPts val="0"/>
              </a:spcAft>
              <a:buNone/>
            </a:pPr>
            <a:endParaRPr lang="en-US" sz="1200" u="sng" kern="100" dirty="0">
              <a:latin typeface="+mj-l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73469489"/>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My Homer Simpson Doh! Moment — Steemit">
            <a:extLst>
              <a:ext uri="{FF2B5EF4-FFF2-40B4-BE49-F238E27FC236}">
                <a16:creationId xmlns:a16="http://schemas.microsoft.com/office/drawing/2014/main" id="{8DB07183-6BB3-C6AD-9547-8624928BC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893" y="822838"/>
            <a:ext cx="4607339" cy="417637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Speech Bubble: Oval 7">
            <a:extLst>
              <a:ext uri="{FF2B5EF4-FFF2-40B4-BE49-F238E27FC236}">
                <a16:creationId xmlns:a16="http://schemas.microsoft.com/office/drawing/2014/main" id="{EDAE45A9-1E38-D83B-4E3C-75FAD0BC42F4}"/>
              </a:ext>
            </a:extLst>
          </p:cNvPr>
          <p:cNvSpPr/>
          <p:nvPr/>
        </p:nvSpPr>
        <p:spPr>
          <a:xfrm>
            <a:off x="1902954" y="675118"/>
            <a:ext cx="2868575" cy="1240527"/>
          </a:xfrm>
          <a:prstGeom prst="wedgeEllipseCallou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F89B5FA-9F2D-ECE9-27CA-96D3FE706F2E}"/>
              </a:ext>
            </a:extLst>
          </p:cNvPr>
          <p:cNvSpPr txBox="1"/>
          <p:nvPr/>
        </p:nvSpPr>
        <p:spPr>
          <a:xfrm>
            <a:off x="2130445" y="766035"/>
            <a:ext cx="2413591" cy="1015663"/>
          </a:xfrm>
          <a:prstGeom prst="rect">
            <a:avLst/>
          </a:prstGeom>
          <a:noFill/>
        </p:spPr>
        <p:txBody>
          <a:bodyPr wrap="square" rtlCol="0">
            <a:spAutoFit/>
          </a:bodyPr>
          <a:lstStyle/>
          <a:p>
            <a:pPr algn="ctr"/>
            <a:r>
              <a:rPr lang="en-US" sz="2000" dirty="0">
                <a:latin typeface="Rockwell" panose="02060603020205020403" pitchFamily="18" charset="0"/>
              </a:rPr>
              <a:t>We didn’t get a room!!!  </a:t>
            </a:r>
          </a:p>
          <a:p>
            <a:pPr algn="ctr"/>
            <a:r>
              <a:rPr lang="en-US" sz="2000" dirty="0">
                <a:latin typeface="Rockwell" panose="02060603020205020403" pitchFamily="18" charset="0"/>
              </a:rPr>
              <a:t>What now?</a:t>
            </a:r>
          </a:p>
        </p:txBody>
      </p:sp>
      <p:sp>
        <p:nvSpPr>
          <p:cNvPr id="15" name="TextBox 14">
            <a:extLst>
              <a:ext uri="{FF2B5EF4-FFF2-40B4-BE49-F238E27FC236}">
                <a16:creationId xmlns:a16="http://schemas.microsoft.com/office/drawing/2014/main" id="{FE88DB76-A7B3-A645-206F-48CBA230D6FA}"/>
              </a:ext>
            </a:extLst>
          </p:cNvPr>
          <p:cNvSpPr txBox="1"/>
          <p:nvPr/>
        </p:nvSpPr>
        <p:spPr>
          <a:xfrm>
            <a:off x="5911702" y="425302"/>
            <a:ext cx="5497033" cy="5109091"/>
          </a:xfrm>
          <a:prstGeom prst="rect">
            <a:avLst/>
          </a:prstGeom>
          <a:noFill/>
        </p:spPr>
        <p:txBody>
          <a:bodyPr wrap="square" rtlCol="0">
            <a:spAutoFit/>
          </a:bodyPr>
          <a:lstStyle/>
          <a:p>
            <a:pPr algn="ctr"/>
            <a:r>
              <a:rPr lang="en-US" sz="2800" b="1" u="sng" dirty="0">
                <a:latin typeface="Rockwell" panose="02060603020205020403" pitchFamily="18" charset="0"/>
              </a:rPr>
              <a:t>Why wasn’t my course scheduled in a room?</a:t>
            </a:r>
          </a:p>
          <a:p>
            <a:endParaRPr lang="en-US" dirty="0">
              <a:latin typeface="Rockwell" panose="02060603020205020403" pitchFamily="18" charset="0"/>
            </a:endParaRPr>
          </a:p>
          <a:p>
            <a:r>
              <a:rPr lang="en-US" dirty="0">
                <a:latin typeface="Rockwell" panose="02060603020205020403" pitchFamily="18" charset="0"/>
              </a:rPr>
              <a:t>There are several reasons why a course may not receive a room during mass central scheduling.</a:t>
            </a:r>
          </a:p>
          <a:p>
            <a:endParaRPr lang="en-US" dirty="0">
              <a:latin typeface="Rockwell" panose="02060603020205020403" pitchFamily="18" charset="0"/>
            </a:endParaRPr>
          </a:p>
          <a:p>
            <a:pPr marL="285750" indent="-285750">
              <a:buFont typeface="Arial" panose="020B0604020202020204" pitchFamily="34" charset="0"/>
              <a:buChar char="•"/>
            </a:pPr>
            <a:r>
              <a:rPr lang="en-US" dirty="0">
                <a:latin typeface="Rockwell" panose="02060603020205020403" pitchFamily="18" charset="0"/>
              </a:rPr>
              <a:t>The requested space may have been pre-reserved by the controlling department.</a:t>
            </a:r>
          </a:p>
          <a:p>
            <a:endParaRPr lang="en-US" dirty="0">
              <a:latin typeface="Rockwell" panose="02060603020205020403" pitchFamily="18" charset="0"/>
            </a:endParaRPr>
          </a:p>
          <a:p>
            <a:pPr marL="285750" indent="-285750">
              <a:buFont typeface="Arial" panose="020B0604020202020204" pitchFamily="34" charset="0"/>
              <a:buChar char="•"/>
            </a:pPr>
            <a:r>
              <a:rPr lang="en-US" dirty="0">
                <a:latin typeface="Rockwell" panose="02060603020205020403" pitchFamily="18" charset="0"/>
              </a:rPr>
              <a:t>Classrooms fill quickly during the Tuesday/Thursday “prime-time” periods, (9:35 a.m. – 3:35 p.m.). </a:t>
            </a:r>
          </a:p>
          <a:p>
            <a:endParaRPr lang="en-US" dirty="0">
              <a:latin typeface="Rockwell" panose="02060603020205020403" pitchFamily="18" charset="0"/>
            </a:endParaRPr>
          </a:p>
          <a:p>
            <a:pPr marL="285750" indent="-285750">
              <a:buFont typeface="Arial" panose="020B0604020202020204" pitchFamily="34" charset="0"/>
              <a:buChar char="•"/>
            </a:pPr>
            <a:r>
              <a:rPr lang="en-US" dirty="0">
                <a:latin typeface="Rockwell" panose="02060603020205020403" pitchFamily="18" charset="0"/>
              </a:rPr>
              <a:t>There may not be any classrooms available that will accommodate the maximum enrollment. This is very common for larger classrooms.</a:t>
            </a:r>
          </a:p>
          <a:p>
            <a:endParaRPr lang="en-US" dirty="0">
              <a:latin typeface="Rockwell" panose="02060603020205020403" pitchFamily="18" charset="0"/>
            </a:endParaRPr>
          </a:p>
        </p:txBody>
      </p:sp>
    </p:spTree>
    <p:extLst>
      <p:ext uri="{BB962C8B-B14F-4D97-AF65-F5344CB8AC3E}">
        <p14:creationId xmlns:p14="http://schemas.microsoft.com/office/powerpoint/2010/main" val="4099759087"/>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wipe(down)">
                                      <p:cBhvr>
                                        <p:cTn id="7" dur="362">
                                          <p:stCondLst>
                                            <p:cond delay="0"/>
                                          </p:stCondLst>
                                        </p:cTn>
                                        <p:tgtEl>
                                          <p:spTgt spid="1032"/>
                                        </p:tgtEl>
                                      </p:cBhvr>
                                    </p:animEffect>
                                    <p:anim calcmode="lin" valueType="num">
                                      <p:cBhvr>
                                        <p:cTn id="8" dur="1139" tmFilter="0,0; 0.14,0.36; 0.43,0.73; 0.71,0.91; 1.0,1.0">
                                          <p:stCondLst>
                                            <p:cond delay="0"/>
                                          </p:stCondLst>
                                        </p:cTn>
                                        <p:tgtEl>
                                          <p:spTgt spid="1032"/>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032"/>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032"/>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032"/>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032"/>
                                        </p:tgtEl>
                                        <p:attrNameLst>
                                          <p:attrName>ppt_y</p:attrName>
                                        </p:attrNameLst>
                                      </p:cBhvr>
                                      <p:tavLst>
                                        <p:tav tm="0" fmla="#ppt_y-sin(pi*$)/81">
                                          <p:val>
                                            <p:fltVal val="0"/>
                                          </p:val>
                                        </p:tav>
                                        <p:tav tm="100000">
                                          <p:val>
                                            <p:fltVal val="1"/>
                                          </p:val>
                                        </p:tav>
                                      </p:tavLst>
                                    </p:anim>
                                    <p:animScale>
                                      <p:cBhvr>
                                        <p:cTn id="13" dur="16">
                                          <p:stCondLst>
                                            <p:cond delay="406"/>
                                          </p:stCondLst>
                                        </p:cTn>
                                        <p:tgtEl>
                                          <p:spTgt spid="1032"/>
                                        </p:tgtEl>
                                      </p:cBhvr>
                                      <p:to x="100000" y="60000"/>
                                    </p:animScale>
                                    <p:animScale>
                                      <p:cBhvr>
                                        <p:cTn id="14" dur="104" decel="50000">
                                          <p:stCondLst>
                                            <p:cond delay="423"/>
                                          </p:stCondLst>
                                        </p:cTn>
                                        <p:tgtEl>
                                          <p:spTgt spid="1032"/>
                                        </p:tgtEl>
                                      </p:cBhvr>
                                      <p:to x="100000" y="100000"/>
                                    </p:animScale>
                                    <p:animScale>
                                      <p:cBhvr>
                                        <p:cTn id="15" dur="16">
                                          <p:stCondLst>
                                            <p:cond delay="820"/>
                                          </p:stCondLst>
                                        </p:cTn>
                                        <p:tgtEl>
                                          <p:spTgt spid="1032"/>
                                        </p:tgtEl>
                                      </p:cBhvr>
                                      <p:to x="100000" y="80000"/>
                                    </p:animScale>
                                    <p:animScale>
                                      <p:cBhvr>
                                        <p:cTn id="16" dur="104" decel="50000">
                                          <p:stCondLst>
                                            <p:cond delay="836"/>
                                          </p:stCondLst>
                                        </p:cTn>
                                        <p:tgtEl>
                                          <p:spTgt spid="1032"/>
                                        </p:tgtEl>
                                      </p:cBhvr>
                                      <p:to x="100000" y="100000"/>
                                    </p:animScale>
                                    <p:animScale>
                                      <p:cBhvr>
                                        <p:cTn id="17" dur="16">
                                          <p:stCondLst>
                                            <p:cond delay="1026"/>
                                          </p:stCondLst>
                                        </p:cTn>
                                        <p:tgtEl>
                                          <p:spTgt spid="1032"/>
                                        </p:tgtEl>
                                      </p:cBhvr>
                                      <p:to x="100000" y="90000"/>
                                    </p:animScale>
                                    <p:animScale>
                                      <p:cBhvr>
                                        <p:cTn id="18" dur="104" decel="50000">
                                          <p:stCondLst>
                                            <p:cond delay="1042"/>
                                          </p:stCondLst>
                                        </p:cTn>
                                        <p:tgtEl>
                                          <p:spTgt spid="1032"/>
                                        </p:tgtEl>
                                      </p:cBhvr>
                                      <p:to x="100000" y="100000"/>
                                    </p:animScale>
                                    <p:animScale>
                                      <p:cBhvr>
                                        <p:cTn id="19" dur="16">
                                          <p:stCondLst>
                                            <p:cond delay="1130"/>
                                          </p:stCondLst>
                                        </p:cTn>
                                        <p:tgtEl>
                                          <p:spTgt spid="1032"/>
                                        </p:tgtEl>
                                      </p:cBhvr>
                                      <p:to x="100000" y="95000"/>
                                    </p:animScale>
                                    <p:animScale>
                                      <p:cBhvr>
                                        <p:cTn id="20" dur="104" decel="50000">
                                          <p:stCondLst>
                                            <p:cond delay="1146"/>
                                          </p:stCondLst>
                                        </p:cTn>
                                        <p:tgtEl>
                                          <p:spTgt spid="1032"/>
                                        </p:tgtEl>
                                      </p:cBhvr>
                                      <p:to x="100000" y="100000"/>
                                    </p:animScale>
                                  </p:childTnLst>
                                </p:cTn>
                              </p:par>
                            </p:childTnLst>
                          </p:cTn>
                        </p:par>
                        <p:par>
                          <p:cTn id="21" fill="hold">
                            <p:stCondLst>
                              <p:cond delay="1250"/>
                            </p:stCondLst>
                            <p:childTnLst>
                              <p:par>
                                <p:cTn id="22" presetID="1" presetClass="entr" presetSubtype="0" fill="hold" grpId="0" nodeType="afterEffect">
                                  <p:stCondLst>
                                    <p:cond delay="0"/>
                                  </p:stCondLst>
                                  <p:childTnLst>
                                    <p:set>
                                      <p:cBhvr>
                                        <p:cTn id="23" dur="1" fill="hold">
                                          <p:stCondLst>
                                            <p:cond delay="499"/>
                                          </p:stCondLst>
                                        </p:cTn>
                                        <p:tgtEl>
                                          <p:spTgt spid="8"/>
                                        </p:tgtEl>
                                        <p:attrNameLst>
                                          <p:attrName>style.visibility</p:attrName>
                                        </p:attrNameLst>
                                      </p:cBhvr>
                                      <p:to>
                                        <p:strVal val="visible"/>
                                      </p:to>
                                    </p:set>
                                  </p:childTnLst>
                                </p:cTn>
                              </p:par>
                              <p:par>
                                <p:cTn id="24" presetID="1" presetClass="entr" presetSubtype="0" fill="hold" grpId="0" nodeType="withEffect">
                                  <p:stCondLst>
                                    <p:cond delay="250"/>
                                  </p:stCondLst>
                                  <p:childTnLst>
                                    <p:set>
                                      <p:cBhvr>
                                        <p:cTn id="25" dur="1" fill="hold">
                                          <p:stCondLst>
                                            <p:cond delay="249"/>
                                          </p:stCondLst>
                                        </p:cTn>
                                        <p:tgtEl>
                                          <p:spTgt spid="10"/>
                                        </p:tgtEl>
                                        <p:attrNameLst>
                                          <p:attrName>style.visibility</p:attrName>
                                        </p:attrNameLst>
                                      </p:cBhvr>
                                      <p:to>
                                        <p:strVal val="visible"/>
                                      </p:to>
                                    </p:set>
                                  </p:childTnLst>
                                </p:cTn>
                              </p:par>
                            </p:childTnLst>
                          </p:cTn>
                        </p:par>
                        <p:par>
                          <p:cTn id="26" fill="hold">
                            <p:stCondLst>
                              <p:cond delay="1750"/>
                            </p:stCondLst>
                            <p:childTnLst>
                              <p:par>
                                <p:cTn id="27" presetID="2" presetClass="entr" presetSubtype="4" fill="hold" nodeType="afterEffect">
                                  <p:stCondLst>
                                    <p:cond delay="500"/>
                                  </p:stCondLst>
                                  <p:childTnLst>
                                    <p:set>
                                      <p:cBhvr>
                                        <p:cTn id="28" dur="1" fill="hold">
                                          <p:stCondLst>
                                            <p:cond delay="0"/>
                                          </p:stCondLst>
                                        </p:cTn>
                                        <p:tgtEl>
                                          <p:spTgt spid="15">
                                            <p:txEl>
                                              <p:pRg st="0" end="0"/>
                                            </p:txEl>
                                          </p:spTgt>
                                        </p:tgtEl>
                                        <p:attrNameLst>
                                          <p:attrName>style.visibility</p:attrName>
                                        </p:attrNameLst>
                                      </p:cBhvr>
                                      <p:to>
                                        <p:strVal val="visible"/>
                                      </p:to>
                                    </p:set>
                                    <p:anim calcmode="lin" valueType="num">
                                      <p:cBhvr additive="base">
                                        <p:cTn id="29"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par>
                          <p:cTn id="31" fill="hold">
                            <p:stCondLst>
                              <p:cond delay="2750"/>
                            </p:stCondLst>
                            <p:childTnLst>
                              <p:par>
                                <p:cTn id="32" presetID="2" presetClass="entr" presetSubtype="4" fill="hold" nodeType="afterEffect">
                                  <p:stCondLst>
                                    <p:cond delay="500"/>
                                  </p:stCondLst>
                                  <p:childTnLst>
                                    <p:set>
                                      <p:cBhvr>
                                        <p:cTn id="33" dur="1" fill="hold">
                                          <p:stCondLst>
                                            <p:cond delay="0"/>
                                          </p:stCondLst>
                                        </p:cTn>
                                        <p:tgtEl>
                                          <p:spTgt spid="15">
                                            <p:txEl>
                                              <p:pRg st="2" end="2"/>
                                            </p:txEl>
                                          </p:spTgt>
                                        </p:tgtEl>
                                        <p:attrNameLst>
                                          <p:attrName>style.visibility</p:attrName>
                                        </p:attrNameLst>
                                      </p:cBhvr>
                                      <p:to>
                                        <p:strVal val="visible"/>
                                      </p:to>
                                    </p:set>
                                    <p:anim calcmode="lin" valueType="num">
                                      <p:cBhvr additive="base">
                                        <p:cTn id="34"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par>
                          <p:cTn id="36" fill="hold">
                            <p:stCondLst>
                              <p:cond delay="3750"/>
                            </p:stCondLst>
                            <p:childTnLst>
                              <p:par>
                                <p:cTn id="37" presetID="2" presetClass="entr" presetSubtype="4" fill="hold" nodeType="afterEffect">
                                  <p:stCondLst>
                                    <p:cond delay="1000"/>
                                  </p:stCondLst>
                                  <p:childTnLst>
                                    <p:set>
                                      <p:cBhvr>
                                        <p:cTn id="38" dur="1" fill="hold">
                                          <p:stCondLst>
                                            <p:cond delay="0"/>
                                          </p:stCondLst>
                                        </p:cTn>
                                        <p:tgtEl>
                                          <p:spTgt spid="15">
                                            <p:txEl>
                                              <p:pRg st="4" end="4"/>
                                            </p:txEl>
                                          </p:spTgt>
                                        </p:tgtEl>
                                        <p:attrNameLst>
                                          <p:attrName>style.visibility</p:attrName>
                                        </p:attrNameLst>
                                      </p:cBhvr>
                                      <p:to>
                                        <p:strVal val="visible"/>
                                      </p:to>
                                    </p:set>
                                    <p:anim calcmode="lin" valueType="num">
                                      <p:cBhvr additive="base">
                                        <p:cTn id="39"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par>
                          <p:cTn id="41" fill="hold">
                            <p:stCondLst>
                              <p:cond delay="5250"/>
                            </p:stCondLst>
                            <p:childTnLst>
                              <p:par>
                                <p:cTn id="42" presetID="2" presetClass="entr" presetSubtype="4" fill="hold" nodeType="afterEffect">
                                  <p:stCondLst>
                                    <p:cond delay="1000"/>
                                  </p:stCondLst>
                                  <p:childTnLst>
                                    <p:set>
                                      <p:cBhvr>
                                        <p:cTn id="43" dur="1" fill="hold">
                                          <p:stCondLst>
                                            <p:cond delay="0"/>
                                          </p:stCondLst>
                                        </p:cTn>
                                        <p:tgtEl>
                                          <p:spTgt spid="15">
                                            <p:txEl>
                                              <p:pRg st="6" end="6"/>
                                            </p:txEl>
                                          </p:spTgt>
                                        </p:tgtEl>
                                        <p:attrNameLst>
                                          <p:attrName>style.visibility</p:attrName>
                                        </p:attrNameLst>
                                      </p:cBhvr>
                                      <p:to>
                                        <p:strVal val="visible"/>
                                      </p:to>
                                    </p:set>
                                    <p:anim calcmode="lin" valueType="num">
                                      <p:cBhvr additive="base">
                                        <p:cTn id="44" dur="500" fill="hold"/>
                                        <p:tgtEl>
                                          <p:spTgt spid="15">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5">
                                            <p:txEl>
                                              <p:pRg st="6" end="6"/>
                                            </p:txEl>
                                          </p:spTgt>
                                        </p:tgtEl>
                                        <p:attrNameLst>
                                          <p:attrName>ppt_y</p:attrName>
                                        </p:attrNameLst>
                                      </p:cBhvr>
                                      <p:tavLst>
                                        <p:tav tm="0">
                                          <p:val>
                                            <p:strVal val="1+#ppt_h/2"/>
                                          </p:val>
                                        </p:tav>
                                        <p:tav tm="100000">
                                          <p:val>
                                            <p:strVal val="#ppt_y"/>
                                          </p:val>
                                        </p:tav>
                                      </p:tavLst>
                                    </p:anim>
                                  </p:childTnLst>
                                </p:cTn>
                              </p:par>
                            </p:childTnLst>
                          </p:cTn>
                        </p:par>
                        <p:par>
                          <p:cTn id="46" fill="hold">
                            <p:stCondLst>
                              <p:cond delay="6750"/>
                            </p:stCondLst>
                            <p:childTnLst>
                              <p:par>
                                <p:cTn id="47" presetID="2" presetClass="entr" presetSubtype="4" fill="hold" nodeType="afterEffect">
                                  <p:stCondLst>
                                    <p:cond delay="1000"/>
                                  </p:stCondLst>
                                  <p:childTnLst>
                                    <p:set>
                                      <p:cBhvr>
                                        <p:cTn id="48" dur="1" fill="hold">
                                          <p:stCondLst>
                                            <p:cond delay="0"/>
                                          </p:stCondLst>
                                        </p:cTn>
                                        <p:tgtEl>
                                          <p:spTgt spid="15">
                                            <p:txEl>
                                              <p:pRg st="8" end="8"/>
                                            </p:txEl>
                                          </p:spTgt>
                                        </p:tgtEl>
                                        <p:attrNameLst>
                                          <p:attrName>style.visibility</p:attrName>
                                        </p:attrNameLst>
                                      </p:cBhvr>
                                      <p:to>
                                        <p:strVal val="visible"/>
                                      </p:to>
                                    </p:set>
                                    <p:anim calcmode="lin" valueType="num">
                                      <p:cBhvr additive="base">
                                        <p:cTn id="49" dur="500" fill="hold"/>
                                        <p:tgtEl>
                                          <p:spTgt spid="15">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944E955-429F-C1F2-E40B-88B629277AB6}"/>
              </a:ext>
            </a:extLst>
          </p:cNvPr>
          <p:cNvSpPr txBox="1"/>
          <p:nvPr/>
        </p:nvSpPr>
        <p:spPr>
          <a:xfrm>
            <a:off x="389720" y="285413"/>
            <a:ext cx="11019453" cy="5293757"/>
          </a:xfrm>
          <a:prstGeom prst="rect">
            <a:avLst/>
          </a:prstGeom>
          <a:blipFill dpi="0"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ln w="38100">
            <a:solidFill>
              <a:schemeClr val="tx1"/>
            </a:solidFill>
          </a:ln>
        </p:spPr>
        <p:txBody>
          <a:bodyPr wrap="square" rtlCol="0">
            <a:spAutoFit/>
          </a:bodyPr>
          <a:lstStyle/>
          <a:p>
            <a:pPr algn="ctr"/>
            <a:r>
              <a:rPr lang="en-US" sz="2800" b="1" dirty="0">
                <a:solidFill>
                  <a:schemeClr val="bg1"/>
                </a:solidFill>
                <a:latin typeface="Castellar" panose="020A0402060406010301" pitchFamily="18" charset="0"/>
              </a:rPr>
              <a:t>EVERYTHING IS POSSIBLE, EVEN THE IMPOSSIBLE</a:t>
            </a:r>
          </a:p>
          <a:p>
            <a:pPr algn="ctr"/>
            <a:endParaRPr lang="en-US" sz="2800" dirty="0">
              <a:solidFill>
                <a:schemeClr val="bg1"/>
              </a:solidFill>
              <a:latin typeface="Castellar" panose="020A0402060406010301" pitchFamily="18" charset="0"/>
            </a:endParaRPr>
          </a:p>
          <a:p>
            <a:pPr algn="ctr"/>
            <a:endParaRPr lang="en-US" dirty="0">
              <a:solidFill>
                <a:schemeClr val="bg1"/>
              </a:solidFill>
              <a:latin typeface="Baguet Script" panose="00000500000000000000" pitchFamily="2" charset="0"/>
            </a:endParaRPr>
          </a:p>
          <a:p>
            <a:pPr algn="ctr"/>
            <a:endParaRPr lang="en-US" dirty="0">
              <a:solidFill>
                <a:schemeClr val="bg1"/>
              </a:solidFill>
              <a:latin typeface="Baguet Script" panose="00000500000000000000" pitchFamily="2" charset="0"/>
            </a:endParaRPr>
          </a:p>
          <a:p>
            <a:pPr algn="ctr"/>
            <a:endParaRPr lang="en-US" dirty="0">
              <a:solidFill>
                <a:schemeClr val="bg1"/>
              </a:solidFill>
              <a:latin typeface="Baguet Script" panose="00000500000000000000" pitchFamily="2" charset="0"/>
            </a:endParaRPr>
          </a:p>
          <a:p>
            <a:pPr algn="ctr"/>
            <a:endParaRPr lang="en-US" dirty="0">
              <a:solidFill>
                <a:schemeClr val="bg1"/>
              </a:solidFill>
              <a:latin typeface="Baguet Script" panose="00000500000000000000" pitchFamily="2" charset="0"/>
            </a:endParaRPr>
          </a:p>
          <a:p>
            <a:pPr algn="ctr"/>
            <a:endParaRPr lang="en-US" dirty="0">
              <a:solidFill>
                <a:schemeClr val="bg1"/>
              </a:solidFill>
              <a:latin typeface="Baguet Script" panose="00000500000000000000" pitchFamily="2" charset="0"/>
            </a:endParaRPr>
          </a:p>
          <a:p>
            <a:pPr algn="ctr"/>
            <a:endParaRPr lang="en-US" dirty="0">
              <a:solidFill>
                <a:schemeClr val="bg1"/>
              </a:solidFill>
              <a:latin typeface="Baguet Script" panose="00000500000000000000" pitchFamily="2" charset="0"/>
            </a:endParaRPr>
          </a:p>
          <a:p>
            <a:pPr algn="ctr"/>
            <a:endParaRPr lang="en-US" dirty="0">
              <a:solidFill>
                <a:schemeClr val="bg1"/>
              </a:solidFill>
              <a:latin typeface="Baguet Script" panose="00000500000000000000" pitchFamily="2" charset="0"/>
            </a:endParaRPr>
          </a:p>
          <a:p>
            <a:pPr algn="ctr"/>
            <a:endParaRPr lang="en-US" dirty="0">
              <a:solidFill>
                <a:schemeClr val="bg1"/>
              </a:solidFill>
              <a:latin typeface="Baguet Script" panose="00000500000000000000" pitchFamily="2" charset="0"/>
            </a:endParaRPr>
          </a:p>
          <a:p>
            <a:pPr algn="ctr"/>
            <a:endParaRPr lang="en-US" dirty="0">
              <a:solidFill>
                <a:schemeClr val="bg1"/>
              </a:solidFill>
              <a:latin typeface="Baguet Script" panose="00000500000000000000" pitchFamily="2" charset="0"/>
            </a:endParaRPr>
          </a:p>
          <a:p>
            <a:pPr algn="ctr"/>
            <a:endParaRPr lang="en-US" dirty="0">
              <a:solidFill>
                <a:schemeClr val="bg1"/>
              </a:solidFill>
              <a:latin typeface="Baguet Script" panose="00000500000000000000" pitchFamily="2" charset="0"/>
            </a:endParaRPr>
          </a:p>
          <a:p>
            <a:pPr algn="ctr"/>
            <a:endParaRPr lang="en-US" dirty="0">
              <a:solidFill>
                <a:schemeClr val="bg1"/>
              </a:solidFill>
              <a:latin typeface="Baguet Script" panose="00000500000000000000" pitchFamily="2" charset="0"/>
            </a:endParaRPr>
          </a:p>
          <a:p>
            <a:pPr algn="ctr"/>
            <a:endParaRPr lang="en-US" dirty="0">
              <a:solidFill>
                <a:schemeClr val="bg1"/>
              </a:solidFill>
              <a:latin typeface="Baguet Script" panose="00000500000000000000" pitchFamily="2" charset="0"/>
            </a:endParaRPr>
          </a:p>
          <a:p>
            <a:pPr algn="ctr"/>
            <a:r>
              <a:rPr lang="en-US" sz="2400" b="1" dirty="0">
                <a:ln>
                  <a:solidFill>
                    <a:schemeClr val="tx1"/>
                  </a:solidFill>
                </a:ln>
                <a:solidFill>
                  <a:schemeClr val="bg1"/>
                </a:solidFill>
                <a:latin typeface="Rockwell" panose="02060603020205020403" pitchFamily="18" charset="0"/>
              </a:rPr>
              <a:t>The Registrar’s Office will work with you to locate an available classroom during a different period or room capacity.</a:t>
            </a:r>
          </a:p>
          <a:p>
            <a:endParaRPr lang="en-US" dirty="0">
              <a:solidFill>
                <a:schemeClr val="bg1"/>
              </a:solidFill>
              <a:latin typeface="Baguet Script" panose="00000500000000000000" pitchFamily="2" charset="0"/>
            </a:endParaRPr>
          </a:p>
        </p:txBody>
      </p:sp>
      <p:pic>
        <p:nvPicPr>
          <p:cNvPr id="1034" name="Picture 10" descr="Disney's Mary Poppins | Argyle Theatre">
            <a:extLst>
              <a:ext uri="{FF2B5EF4-FFF2-40B4-BE49-F238E27FC236}">
                <a16:creationId xmlns:a16="http://schemas.microsoft.com/office/drawing/2014/main" id="{1BBC7D7B-FDF3-2FDD-CDBC-CED3E4EDEF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3718" y="853097"/>
            <a:ext cx="2851456" cy="344395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289120"/>
      </p:ext>
    </p:extLst>
  </p:cSld>
  <p:clrMapOvr>
    <a:masterClrMapping/>
  </p:clrMapOvr>
  <mc:AlternateContent xmlns:mc="http://schemas.openxmlformats.org/markup-compatibility/2006" xmlns:p14="http://schemas.microsoft.com/office/powerpoint/2010/main">
    <mc:Choice Requires="p14">
      <p:transition spd="slow" p14:dur="175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750"/>
                                        <p:tgtEl>
                                          <p:spTgt spid="11"/>
                                        </p:tgtEl>
                                      </p:cBhvr>
                                    </p:animEffect>
                                  </p:childTnLst>
                                </p:cTn>
                              </p:par>
                            </p:childTnLst>
                          </p:cTn>
                        </p:par>
                        <p:par>
                          <p:cTn id="8" fill="hold">
                            <p:stCondLst>
                              <p:cond delay="750"/>
                            </p:stCondLst>
                            <p:childTnLst>
                              <p:par>
                                <p:cTn id="9" presetID="52" presetClass="entr" presetSubtype="0" fill="hold" nodeType="afterEffect">
                                  <p:stCondLst>
                                    <p:cond delay="0"/>
                                  </p:stCondLst>
                                  <p:childTnLst>
                                    <p:set>
                                      <p:cBhvr>
                                        <p:cTn id="10" dur="1" fill="hold">
                                          <p:stCondLst>
                                            <p:cond delay="0"/>
                                          </p:stCondLst>
                                        </p:cTn>
                                        <p:tgtEl>
                                          <p:spTgt spid="1034"/>
                                        </p:tgtEl>
                                        <p:attrNameLst>
                                          <p:attrName>style.visibility</p:attrName>
                                        </p:attrNameLst>
                                      </p:cBhvr>
                                      <p:to>
                                        <p:strVal val="visible"/>
                                      </p:to>
                                    </p:set>
                                    <p:animScale>
                                      <p:cBhvr>
                                        <p:cTn id="11" dur="1000" decel="50000" fill="hold">
                                          <p:stCondLst>
                                            <p:cond delay="0"/>
                                          </p:stCondLst>
                                        </p:cTn>
                                        <p:tgtEl>
                                          <p:spTgt spid="10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1034"/>
                                        </p:tgtEl>
                                        <p:attrNameLst>
                                          <p:attrName>ppt_x</p:attrName>
                                          <p:attrName>ppt_y</p:attrName>
                                        </p:attrNameLst>
                                      </p:cBhvr>
                                    </p:animMotion>
                                    <p:animEffect transition="in" filter="fade">
                                      <p:cBhvr>
                                        <p:cTn id="13" dur="1000"/>
                                        <p:tgtEl>
                                          <p:spTgt spid="1034"/>
                                        </p:tgtEl>
                                      </p:cBhvr>
                                    </p:animEffect>
                                  </p:childTnLst>
                                </p:cTn>
                              </p:par>
                            </p:childTnLst>
                          </p:cTn>
                        </p:par>
                        <p:par>
                          <p:cTn id="14" fill="hold">
                            <p:stCondLst>
                              <p:cond delay="1750"/>
                            </p:stCondLst>
                            <p:childTnLst>
                              <p:par>
                                <p:cTn id="15" presetID="42" presetClass="entr" presetSubtype="0" fill="hold" nodeType="after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1000"/>
                                        <p:tgtEl>
                                          <p:spTgt spid="11">
                                            <p:txEl>
                                              <p:pRg st="0" end="0"/>
                                            </p:txEl>
                                          </p:spTgt>
                                        </p:tgtEl>
                                      </p:cBhvr>
                                    </p:animEffect>
                                    <p:anim calcmode="lin" valueType="num">
                                      <p:cBhvr>
                                        <p:cTn id="1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2750"/>
                            </p:stCondLst>
                            <p:childTnLst>
                              <p:par>
                                <p:cTn id="21" presetID="2" presetClass="entr" presetSubtype="4" fill="hold" nodeType="afterEffect">
                                  <p:stCondLst>
                                    <p:cond delay="0"/>
                                  </p:stCondLst>
                                  <p:childTnLst>
                                    <p:set>
                                      <p:cBhvr>
                                        <p:cTn id="22" dur="1" fill="hold">
                                          <p:stCondLst>
                                            <p:cond delay="0"/>
                                          </p:stCondLst>
                                        </p:cTn>
                                        <p:tgtEl>
                                          <p:spTgt spid="11">
                                            <p:txEl>
                                              <p:pRg st="14" end="14"/>
                                            </p:txEl>
                                          </p:spTgt>
                                        </p:tgtEl>
                                        <p:attrNameLst>
                                          <p:attrName>style.visibility</p:attrName>
                                        </p:attrNameLst>
                                      </p:cBhvr>
                                      <p:to>
                                        <p:strVal val="visible"/>
                                      </p:to>
                                    </p:set>
                                    <p:anim calcmode="lin" valueType="num">
                                      <p:cBhvr additive="base">
                                        <p:cTn id="23" dur="500" fill="hold"/>
                                        <p:tgtEl>
                                          <p:spTgt spid="11">
                                            <p:txEl>
                                              <p:pRg st="14" end="1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4" name="Picture 13" descr="Row of chairs and tables">
            <a:extLst>
              <a:ext uri="{FF2B5EF4-FFF2-40B4-BE49-F238E27FC236}">
                <a16:creationId xmlns:a16="http://schemas.microsoft.com/office/drawing/2014/main" id="{79BA4B65-8779-9CCB-6F61-D1B403DCC7DC}"/>
              </a:ext>
            </a:extLst>
          </p:cNvPr>
          <p:cNvPicPr>
            <a:picLocks noChangeAspect="1"/>
          </p:cNvPicPr>
          <p:nvPr/>
        </p:nvPicPr>
        <p:blipFill rotWithShape="1">
          <a:blip r:embed="rId4">
            <a:alphaModFix amt="43000"/>
          </a:blip>
          <a:srcRect b="18183"/>
          <a:stretch/>
        </p:blipFill>
        <p:spPr>
          <a:xfrm>
            <a:off x="25408" y="-174172"/>
            <a:ext cx="11734780" cy="6408728"/>
          </a:xfrm>
          <a:prstGeom prst="rect">
            <a:avLst/>
          </a:prstGeom>
          <a:ln>
            <a:noFill/>
          </a:ln>
        </p:spPr>
      </p:pic>
      <p:sp>
        <p:nvSpPr>
          <p:cNvPr id="2" name="TextBox 1">
            <a:extLst>
              <a:ext uri="{FF2B5EF4-FFF2-40B4-BE49-F238E27FC236}">
                <a16:creationId xmlns:a16="http://schemas.microsoft.com/office/drawing/2014/main" id="{31639366-ECA3-C314-F93D-2629CCAE2CE7}"/>
              </a:ext>
            </a:extLst>
          </p:cNvPr>
          <p:cNvSpPr txBox="1"/>
          <p:nvPr/>
        </p:nvSpPr>
        <p:spPr>
          <a:xfrm>
            <a:off x="707938" y="307182"/>
            <a:ext cx="10375418" cy="953323"/>
          </a:xfrm>
          <a:prstGeom prst="rect">
            <a:avLst/>
          </a:prstGeom>
          <a:solidFill>
            <a:schemeClr val="bg1"/>
          </a:solidFill>
        </p:spPr>
        <p:txBody>
          <a:bodyPr vert="horz" lIns="91440" tIns="45720" rIns="91440" bIns="45720" rtlCol="0" anchor="ctr">
            <a:noAutofit/>
          </a:bodyPr>
          <a:lstStyle/>
          <a:p>
            <a:pPr marR="0" lvl="0" algn="ctr" defTabSz="914400">
              <a:lnSpc>
                <a:spcPct val="90000"/>
              </a:lnSpc>
              <a:spcBef>
                <a:spcPct val="0"/>
              </a:spcBef>
              <a:spcAft>
                <a:spcPts val="600"/>
              </a:spcAft>
            </a:pPr>
            <a:r>
              <a:rPr lang="en-US" sz="2800" b="1" u="sng" dirty="0">
                <a:solidFill>
                  <a:schemeClr val="accent1"/>
                </a:solidFill>
                <a:latin typeface="Rockwell" panose="02060603020205020403" pitchFamily="18" charset="0"/>
                <a:ea typeface="+mj-ea"/>
                <a:cs typeface="+mj-cs"/>
              </a:rPr>
              <a:t>How do I request a classroom after central scheduling</a:t>
            </a:r>
            <a:r>
              <a:rPr lang="en-US" sz="2800" b="1" dirty="0">
                <a:solidFill>
                  <a:schemeClr val="accent1"/>
                </a:solidFill>
                <a:latin typeface="Rockwell" panose="02060603020205020403" pitchFamily="18" charset="0"/>
                <a:ea typeface="+mj-ea"/>
                <a:cs typeface="+mj-cs"/>
              </a:rPr>
              <a:t>?</a:t>
            </a:r>
          </a:p>
        </p:txBody>
      </p:sp>
      <p:sp>
        <p:nvSpPr>
          <p:cNvPr id="5" name="TextBox 4">
            <a:extLst>
              <a:ext uri="{FF2B5EF4-FFF2-40B4-BE49-F238E27FC236}">
                <a16:creationId xmlns:a16="http://schemas.microsoft.com/office/drawing/2014/main" id="{DD47D65A-252D-7932-B106-CBDD1C29D451}"/>
              </a:ext>
            </a:extLst>
          </p:cNvPr>
          <p:cNvSpPr txBox="1"/>
          <p:nvPr/>
        </p:nvSpPr>
        <p:spPr>
          <a:xfrm>
            <a:off x="705089" y="953323"/>
            <a:ext cx="10375418" cy="4165608"/>
          </a:xfrm>
          <a:prstGeom prst="rect">
            <a:avLst/>
          </a:prstGeom>
          <a:solidFill>
            <a:schemeClr val="bg1"/>
          </a:solidFill>
        </p:spPr>
        <p:txBody>
          <a:bodyPr vert="horz" lIns="91440" tIns="45720" rIns="91440" bIns="45720" rtlCol="0" anchor="ctr">
            <a:normAutofit/>
          </a:bodyPr>
          <a:lstStyle/>
          <a:p>
            <a:pPr marL="685800" marR="0" lvl="1" indent="-171450" defTabSz="914400">
              <a:lnSpc>
                <a:spcPct val="110000"/>
              </a:lnSpc>
              <a:spcBef>
                <a:spcPts val="0"/>
              </a:spcBef>
              <a:spcAft>
                <a:spcPts val="0"/>
              </a:spcAft>
              <a:buClr>
                <a:schemeClr val="accent1"/>
              </a:buClr>
              <a:buSzPct val="160000"/>
              <a:buFont typeface="Arial" panose="020B0604020202020204" pitchFamily="34" charset="0"/>
              <a:buChar char="•"/>
            </a:pPr>
            <a:r>
              <a:rPr lang="en-US" sz="1600" cap="all" dirty="0">
                <a:latin typeface="Rockwell" panose="02060603020205020403" pitchFamily="18" charset="0"/>
              </a:rPr>
              <a:t> </a:t>
            </a:r>
            <a:r>
              <a:rPr lang="en-US" sz="2000" dirty="0">
                <a:latin typeface="Rockwell" panose="02060603020205020403" pitchFamily="18" charset="0"/>
              </a:rPr>
              <a:t>You do not need to fill out another preference form. The preference form is exclusively used for mass central scheduling. To request a classroom assignment or room change, please email </a:t>
            </a:r>
            <a:r>
              <a:rPr lang="en-US" sz="2000" u="sng" dirty="0">
                <a:latin typeface="Rockwell" panose="02060603020205020403" pitchFamily="18" charset="0"/>
                <a:hlinkClick r:id="rId5"/>
              </a:rPr>
              <a:t>classrooms@uga.edu</a:t>
            </a:r>
            <a:r>
              <a:rPr lang="en-US" sz="2000" dirty="0">
                <a:latin typeface="Rockwell" panose="02060603020205020403" pitchFamily="18" charset="0"/>
              </a:rPr>
              <a:t>.  The Registrar’s Office will respond within two business days.  </a:t>
            </a:r>
          </a:p>
          <a:p>
            <a:pPr marL="514350" marR="0" lvl="1" defTabSz="914400">
              <a:lnSpc>
                <a:spcPct val="110000"/>
              </a:lnSpc>
              <a:spcBef>
                <a:spcPts val="0"/>
              </a:spcBef>
              <a:spcAft>
                <a:spcPts val="0"/>
              </a:spcAft>
              <a:buClr>
                <a:schemeClr val="accent1"/>
              </a:buClr>
              <a:buSzPct val="160000"/>
            </a:pPr>
            <a:endParaRPr lang="en-US" sz="2000" b="1" dirty="0">
              <a:latin typeface="Rockwell" panose="02060603020205020403" pitchFamily="18" charset="0"/>
            </a:endParaRPr>
          </a:p>
          <a:p>
            <a:pPr marL="685800" marR="0" lvl="1" indent="-171450" defTabSz="914400">
              <a:lnSpc>
                <a:spcPct val="110000"/>
              </a:lnSpc>
              <a:spcBef>
                <a:spcPts val="0"/>
              </a:spcBef>
              <a:spcAft>
                <a:spcPts val="0"/>
              </a:spcAft>
              <a:buClr>
                <a:schemeClr val="accent1"/>
              </a:buClr>
              <a:buSzPct val="160000"/>
              <a:buFont typeface="Arial" panose="020B0604020202020204" pitchFamily="34" charset="0"/>
              <a:buChar char="•"/>
            </a:pPr>
            <a:r>
              <a:rPr lang="en-US" sz="2000" dirty="0">
                <a:latin typeface="Rockwell" panose="02060603020205020403" pitchFamily="18" charset="0"/>
              </a:rPr>
              <a:t>Course classroom changes should not be submitted on the 25Live event form.  The form is exclusively used for scheduling events in 25Live.</a:t>
            </a:r>
          </a:p>
          <a:p>
            <a:pPr marL="685800" marR="0" lvl="1" indent="-171450" defTabSz="914400">
              <a:lnSpc>
                <a:spcPct val="110000"/>
              </a:lnSpc>
              <a:spcBef>
                <a:spcPts val="0"/>
              </a:spcBef>
              <a:spcAft>
                <a:spcPts val="0"/>
              </a:spcAft>
              <a:buClr>
                <a:schemeClr val="accent1"/>
              </a:buClr>
              <a:buSzPct val="160000"/>
              <a:buFont typeface="Arial" panose="020B0604020202020204" pitchFamily="34" charset="0"/>
              <a:buChar char="•"/>
            </a:pPr>
            <a:endParaRPr lang="en-US" sz="2000" dirty="0">
              <a:latin typeface="Rockwell" panose="02060603020205020403" pitchFamily="18" charset="0"/>
            </a:endParaRPr>
          </a:p>
          <a:p>
            <a:pPr marL="685800" marR="0" lvl="1" indent="-171450" defTabSz="914400">
              <a:lnSpc>
                <a:spcPct val="110000"/>
              </a:lnSpc>
              <a:spcBef>
                <a:spcPts val="0"/>
              </a:spcBef>
              <a:spcAft>
                <a:spcPts val="0"/>
              </a:spcAft>
              <a:buClr>
                <a:schemeClr val="accent1"/>
              </a:buClr>
              <a:buSzPct val="160000"/>
              <a:buFont typeface="Arial" panose="020B0604020202020204" pitchFamily="34" charset="0"/>
              <a:buChar char="•"/>
            </a:pPr>
            <a:r>
              <a:rPr lang="en-US" sz="2000" dirty="0">
                <a:latin typeface="Rockwell" panose="02060603020205020403" pitchFamily="18" charset="0"/>
              </a:rPr>
              <a:t>It is the department’s responsibility to make sure that all courses are scheduled in a classroom.  We do not notify departments if we are unable to secure a room for every course.</a:t>
            </a:r>
          </a:p>
          <a:p>
            <a:pPr marL="228600" marR="0" defTabSz="914400">
              <a:lnSpc>
                <a:spcPct val="110000"/>
              </a:lnSpc>
              <a:spcBef>
                <a:spcPts val="0"/>
              </a:spcBef>
              <a:spcAft>
                <a:spcPts val="800"/>
              </a:spcAft>
              <a:buClr>
                <a:schemeClr val="accent1"/>
              </a:buClr>
              <a:buSzPct val="160000"/>
            </a:pPr>
            <a:endParaRPr lang="en-US" sz="1000" cap="all" dirty="0"/>
          </a:p>
          <a:p>
            <a:pPr indent="-228600" defTabSz="914400">
              <a:lnSpc>
                <a:spcPct val="110000"/>
              </a:lnSpc>
              <a:buClr>
                <a:schemeClr val="accent1"/>
              </a:buClr>
              <a:buSzPct val="160000"/>
              <a:buFont typeface="Arial" panose="020B0604020202020204" pitchFamily="34" charset="0"/>
              <a:buChar char="•"/>
            </a:pPr>
            <a:endParaRPr lang="en-US" sz="1000" cap="all" dirty="0"/>
          </a:p>
        </p:txBody>
      </p:sp>
      <p:sp>
        <p:nvSpPr>
          <p:cNvPr id="3" name="Content Placeholder 2">
            <a:extLst>
              <a:ext uri="{FF2B5EF4-FFF2-40B4-BE49-F238E27FC236}">
                <a16:creationId xmlns:a16="http://schemas.microsoft.com/office/drawing/2014/main" id="{0F1C535D-8524-0609-614B-4730F04B6A64}"/>
              </a:ext>
            </a:extLst>
          </p:cNvPr>
          <p:cNvSpPr>
            <a:spLocks/>
          </p:cNvSpPr>
          <p:nvPr/>
        </p:nvSpPr>
        <p:spPr>
          <a:xfrm>
            <a:off x="5046132" y="685800"/>
            <a:ext cx="6034375" cy="4688785"/>
          </a:xfrm>
          <a:prstGeom prst="rect">
            <a:avLst/>
          </a:prstGeom>
        </p:spPr>
        <p:txBody>
          <a:bodyPr/>
          <a:lstStyle/>
          <a:p>
            <a:pPr algn="ctr"/>
            <a:endParaRPr lang="en-US" sz="3600" dirty="0">
              <a:ln>
                <a:solidFill>
                  <a:schemeClr val="tx1"/>
                </a:solidFill>
              </a:ln>
              <a:solidFill>
                <a:srgbClr val="FF0000"/>
              </a:solidFill>
              <a:effectLst/>
            </a:endParaRPr>
          </a:p>
        </p:txBody>
      </p:sp>
      <p:sp>
        <p:nvSpPr>
          <p:cNvPr id="4" name="Text Placeholder 3">
            <a:extLst>
              <a:ext uri="{FF2B5EF4-FFF2-40B4-BE49-F238E27FC236}">
                <a16:creationId xmlns:a16="http://schemas.microsoft.com/office/drawing/2014/main" id="{38BCCFD2-1D83-BE1E-9EBB-C33D079048B9}"/>
              </a:ext>
            </a:extLst>
          </p:cNvPr>
          <p:cNvSpPr>
            <a:spLocks/>
          </p:cNvSpPr>
          <p:nvPr/>
        </p:nvSpPr>
        <p:spPr>
          <a:xfrm>
            <a:off x="551747" y="2816182"/>
            <a:ext cx="4126861" cy="2665533"/>
          </a:xfrm>
          <a:prstGeom prst="rect">
            <a:avLst/>
          </a:prstGeom>
        </p:spPr>
        <p:txBody>
          <a:bodyPr/>
          <a:lstStyle/>
          <a:p>
            <a:endParaRPr lang="en-US" dirty="0"/>
          </a:p>
        </p:txBody>
      </p:sp>
    </p:spTree>
    <p:extLst>
      <p:ext uri="{BB962C8B-B14F-4D97-AF65-F5344CB8AC3E}">
        <p14:creationId xmlns:p14="http://schemas.microsoft.com/office/powerpoint/2010/main" val="230445887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491F4-EFC2-4E68-82CE-4D7C87737C7B}"/>
              </a:ext>
            </a:extLst>
          </p:cNvPr>
          <p:cNvSpPr>
            <a:spLocks noGrp="1"/>
          </p:cNvSpPr>
          <p:nvPr>
            <p:ph type="title"/>
          </p:nvPr>
        </p:nvSpPr>
        <p:spPr>
          <a:xfrm>
            <a:off x="901190" y="392876"/>
            <a:ext cx="10627087" cy="470249"/>
          </a:xfrm>
        </p:spPr>
        <p:txBody>
          <a:bodyPr>
            <a:noAutofit/>
          </a:bodyPr>
          <a:lstStyle/>
          <a:p>
            <a:r>
              <a:rPr lang="en-US" b="1" u="sng" dirty="0">
                <a:solidFill>
                  <a:schemeClr val="tx1"/>
                </a:solidFill>
                <a:ea typeface="Adobe Heiti Std R" panose="020B0400000000000000" pitchFamily="34" charset="-128"/>
              </a:rPr>
              <a:t>Central scheduling classroom terms</a:t>
            </a:r>
          </a:p>
        </p:txBody>
      </p:sp>
      <p:sp>
        <p:nvSpPr>
          <p:cNvPr id="3" name="Content Placeholder 2">
            <a:extLst>
              <a:ext uri="{FF2B5EF4-FFF2-40B4-BE49-F238E27FC236}">
                <a16:creationId xmlns:a16="http://schemas.microsoft.com/office/drawing/2014/main" id="{93D7D2A1-C4EF-44BF-9E22-635305653F14}"/>
              </a:ext>
            </a:extLst>
          </p:cNvPr>
          <p:cNvSpPr>
            <a:spLocks noGrp="1"/>
          </p:cNvSpPr>
          <p:nvPr>
            <p:ph sz="quarter" idx="13"/>
          </p:nvPr>
        </p:nvSpPr>
        <p:spPr>
          <a:xfrm>
            <a:off x="212650" y="1034042"/>
            <a:ext cx="11708731" cy="5264208"/>
          </a:xfrm>
        </p:spPr>
        <p:txBody>
          <a:bodyPr>
            <a:noAutofit/>
          </a:bodyPr>
          <a:lstStyle/>
          <a:p>
            <a:pPr marL="457200" lvl="1" indent="0">
              <a:lnSpc>
                <a:spcPct val="100000"/>
              </a:lnSpc>
              <a:buNone/>
            </a:pPr>
            <a:r>
              <a:rPr lang="en-US" sz="2800" b="1" i="1" u="sng" dirty="0">
                <a:solidFill>
                  <a:srgbClr val="FF0000"/>
                </a:solidFill>
                <a:latin typeface="+mj-lt"/>
              </a:rPr>
              <a:t>Pre-Designated, Centrally-Coordinated Classrooms</a:t>
            </a:r>
            <a:endParaRPr lang="en-US" sz="2800" u="sng" dirty="0">
              <a:solidFill>
                <a:srgbClr val="FF0000"/>
              </a:solidFill>
              <a:latin typeface="+mj-lt"/>
            </a:endParaRPr>
          </a:p>
          <a:p>
            <a:pPr marL="914400" lvl="2" indent="0">
              <a:lnSpc>
                <a:spcPct val="100000"/>
              </a:lnSpc>
              <a:buNone/>
            </a:pPr>
            <a:r>
              <a:rPr lang="en-US" sz="2000" dirty="0">
                <a:latin typeface="+mj-lt"/>
                <a:cs typeface="Aharoni" panose="02010803020104030203" pitchFamily="2" charset="-79"/>
              </a:rPr>
              <a:t>Classrooms that are pre-designated to a department.  Departments can pre-load courses in these spaces before the mass central scheduling process.  After the mass central scheduling period, the Registrar’s Office and Campus Reservations, Events, and Technical Services (CRETS) can schedule courses and events in these rooms.</a:t>
            </a:r>
          </a:p>
          <a:p>
            <a:pPr marL="914400" lvl="2" indent="0">
              <a:lnSpc>
                <a:spcPct val="100000"/>
              </a:lnSpc>
              <a:buNone/>
            </a:pPr>
            <a:endParaRPr lang="en-US" sz="1200" dirty="0">
              <a:latin typeface="+mj-lt"/>
            </a:endParaRPr>
          </a:p>
          <a:p>
            <a:pPr marL="457200" lvl="1" indent="0">
              <a:lnSpc>
                <a:spcPct val="100000"/>
              </a:lnSpc>
              <a:buNone/>
            </a:pPr>
            <a:r>
              <a:rPr lang="en-US" sz="2800" b="1" i="1" u="sng" dirty="0">
                <a:solidFill>
                  <a:srgbClr val="FF0000"/>
                </a:solidFill>
                <a:latin typeface="+mj-lt"/>
              </a:rPr>
              <a:t>Pre-Designated, Non-Centrally Coordinated Classrooms</a:t>
            </a:r>
            <a:endParaRPr lang="en-US" sz="2800" u="sng" dirty="0">
              <a:solidFill>
                <a:srgbClr val="FF0000"/>
              </a:solidFill>
              <a:latin typeface="+mj-lt"/>
            </a:endParaRPr>
          </a:p>
          <a:p>
            <a:pPr marL="914400" lvl="2" indent="0">
              <a:lnSpc>
                <a:spcPct val="100000"/>
              </a:lnSpc>
              <a:buNone/>
            </a:pPr>
            <a:r>
              <a:rPr lang="en-US" sz="2000" dirty="0">
                <a:latin typeface="+mj-lt"/>
                <a:cs typeface="Aharoni" panose="02010803020104030203" pitchFamily="2" charset="-79"/>
              </a:rPr>
              <a:t>Classrooms that are </a:t>
            </a:r>
            <a:r>
              <a:rPr lang="en-US" sz="2000" u="sng" dirty="0">
                <a:latin typeface="+mj-lt"/>
                <a:cs typeface="Aharoni" panose="02010803020104030203" pitchFamily="2" charset="-79"/>
              </a:rPr>
              <a:t>exclusively controlled</a:t>
            </a:r>
            <a:r>
              <a:rPr lang="en-US" sz="2000" dirty="0">
                <a:latin typeface="+mj-lt"/>
                <a:cs typeface="Aharoni" panose="02010803020104030203" pitchFamily="2" charset="-79"/>
              </a:rPr>
              <a:t> by the designated department.  No department can load courses or events in these spaces without permission from the controlling department.  </a:t>
            </a:r>
          </a:p>
          <a:p>
            <a:pPr marL="914400" lvl="2" indent="0">
              <a:lnSpc>
                <a:spcPct val="100000"/>
              </a:lnSpc>
              <a:buNone/>
            </a:pPr>
            <a:endParaRPr lang="en-US" sz="2000" dirty="0">
              <a:latin typeface="+mj-lt"/>
              <a:cs typeface="Aharoni" panose="02010803020104030203" pitchFamily="2" charset="-79"/>
            </a:endParaRPr>
          </a:p>
          <a:p>
            <a:pPr marL="914400" lvl="2" indent="0">
              <a:lnSpc>
                <a:spcPct val="100000"/>
              </a:lnSpc>
              <a:buNone/>
            </a:pPr>
            <a:r>
              <a:rPr lang="en-US" sz="2000" dirty="0">
                <a:latin typeface="+mj-lt"/>
                <a:cs typeface="Aharoni" panose="02010803020104030203" pitchFamily="2" charset="-79"/>
              </a:rPr>
              <a:t>***</a:t>
            </a:r>
            <a:r>
              <a:rPr lang="en-US" sz="2000" i="1" dirty="0">
                <a:latin typeface="+mj-lt"/>
                <a:cs typeface="Aharoni" panose="02010803020104030203" pitchFamily="2" charset="-79"/>
              </a:rPr>
              <a:t>Adding these spaces in Banner and/or 25Live does </a:t>
            </a:r>
            <a:r>
              <a:rPr lang="en-US" sz="2000" i="1" u="sng" dirty="0">
                <a:latin typeface="+mj-lt"/>
                <a:cs typeface="Aharoni" panose="02010803020104030203" pitchFamily="2" charset="-79"/>
              </a:rPr>
              <a:t>NOT</a:t>
            </a:r>
            <a:r>
              <a:rPr lang="en-US" sz="2000" i="1" dirty="0">
                <a:latin typeface="+mj-lt"/>
                <a:cs typeface="Aharoni" panose="02010803020104030203" pitchFamily="2" charset="-79"/>
              </a:rPr>
              <a:t> change their classification. They are still exclusively controlled by the department</a:t>
            </a:r>
            <a:r>
              <a:rPr lang="en-US" sz="2000" dirty="0">
                <a:latin typeface="+mj-lt"/>
                <a:cs typeface="Aharoni" panose="02010803020104030203" pitchFamily="2" charset="-79"/>
              </a:rPr>
              <a:t>.***</a:t>
            </a:r>
          </a:p>
          <a:p>
            <a:pPr marL="914400" lvl="2" indent="0">
              <a:lnSpc>
                <a:spcPct val="100000"/>
              </a:lnSpc>
              <a:buNone/>
            </a:pPr>
            <a:endParaRPr lang="en-US" sz="1200" dirty="0">
              <a:latin typeface="+mj-lt"/>
            </a:endParaRPr>
          </a:p>
          <a:p>
            <a:pPr marL="914400" lvl="2" indent="0">
              <a:lnSpc>
                <a:spcPct val="100000"/>
              </a:lnSpc>
              <a:buNone/>
            </a:pPr>
            <a:endParaRPr lang="en-US" sz="1200" dirty="0">
              <a:latin typeface="+mj-lt"/>
            </a:endParaRPr>
          </a:p>
          <a:p>
            <a:pPr marL="0" indent="0">
              <a:buNone/>
            </a:pPr>
            <a:endParaRPr lang="en-US" sz="2400" dirty="0">
              <a:latin typeface="Bahnschrift" panose="020B0502040204020203" pitchFamily="34" charset="0"/>
              <a:ea typeface="Adobe Heiti Std R" panose="020B0400000000000000" pitchFamily="34" charset="-128"/>
            </a:endParaRPr>
          </a:p>
        </p:txBody>
      </p:sp>
    </p:spTree>
    <p:extLst>
      <p:ext uri="{BB962C8B-B14F-4D97-AF65-F5344CB8AC3E}">
        <p14:creationId xmlns:p14="http://schemas.microsoft.com/office/powerpoint/2010/main" val="8513957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4" name="Picture 13" descr="Row of chairs and tables">
            <a:extLst>
              <a:ext uri="{FF2B5EF4-FFF2-40B4-BE49-F238E27FC236}">
                <a16:creationId xmlns:a16="http://schemas.microsoft.com/office/drawing/2014/main" id="{79BA4B65-8779-9CCB-6F61-D1B403DCC7DC}"/>
              </a:ext>
            </a:extLst>
          </p:cNvPr>
          <p:cNvPicPr>
            <a:picLocks noChangeAspect="1"/>
          </p:cNvPicPr>
          <p:nvPr/>
        </p:nvPicPr>
        <p:blipFill rotWithShape="1">
          <a:blip r:embed="rId4">
            <a:alphaModFix amt="43000"/>
          </a:blip>
          <a:srcRect b="18183"/>
          <a:stretch/>
        </p:blipFill>
        <p:spPr>
          <a:xfrm>
            <a:off x="13114" y="-188504"/>
            <a:ext cx="11734780" cy="6408728"/>
          </a:xfrm>
          <a:prstGeom prst="rect">
            <a:avLst/>
          </a:prstGeom>
          <a:ln>
            <a:noFill/>
          </a:ln>
        </p:spPr>
      </p:pic>
      <p:sp>
        <p:nvSpPr>
          <p:cNvPr id="3" name="Content Placeholder 2">
            <a:extLst>
              <a:ext uri="{FF2B5EF4-FFF2-40B4-BE49-F238E27FC236}">
                <a16:creationId xmlns:a16="http://schemas.microsoft.com/office/drawing/2014/main" id="{0F1C535D-8524-0609-614B-4730F04B6A64}"/>
              </a:ext>
            </a:extLst>
          </p:cNvPr>
          <p:cNvSpPr>
            <a:spLocks/>
          </p:cNvSpPr>
          <p:nvPr/>
        </p:nvSpPr>
        <p:spPr>
          <a:xfrm>
            <a:off x="5046132" y="685800"/>
            <a:ext cx="6034375" cy="4688785"/>
          </a:xfrm>
          <a:prstGeom prst="rect">
            <a:avLst/>
          </a:prstGeom>
        </p:spPr>
        <p:txBody>
          <a:bodyPr/>
          <a:lstStyle/>
          <a:p>
            <a:pPr algn="ctr"/>
            <a:endParaRPr lang="en-US" sz="3600" dirty="0">
              <a:ln>
                <a:solidFill>
                  <a:schemeClr val="tx1"/>
                </a:solidFill>
              </a:ln>
              <a:solidFill>
                <a:srgbClr val="FF0000"/>
              </a:solidFill>
              <a:effectLst/>
            </a:endParaRPr>
          </a:p>
        </p:txBody>
      </p:sp>
      <p:sp>
        <p:nvSpPr>
          <p:cNvPr id="4" name="Text Placeholder 3">
            <a:extLst>
              <a:ext uri="{FF2B5EF4-FFF2-40B4-BE49-F238E27FC236}">
                <a16:creationId xmlns:a16="http://schemas.microsoft.com/office/drawing/2014/main" id="{38BCCFD2-1D83-BE1E-9EBB-C33D079048B9}"/>
              </a:ext>
            </a:extLst>
          </p:cNvPr>
          <p:cNvSpPr>
            <a:spLocks/>
          </p:cNvSpPr>
          <p:nvPr/>
        </p:nvSpPr>
        <p:spPr>
          <a:xfrm>
            <a:off x="551747" y="2816182"/>
            <a:ext cx="4126861" cy="2665533"/>
          </a:xfrm>
          <a:prstGeom prst="rect">
            <a:avLst/>
          </a:prstGeom>
        </p:spPr>
        <p:txBody>
          <a:bodyPr/>
          <a:lstStyle/>
          <a:p>
            <a:endParaRPr lang="en-US" dirty="0"/>
          </a:p>
        </p:txBody>
      </p:sp>
      <p:sp>
        <p:nvSpPr>
          <p:cNvPr id="6" name="TextBox 5">
            <a:extLst>
              <a:ext uri="{FF2B5EF4-FFF2-40B4-BE49-F238E27FC236}">
                <a16:creationId xmlns:a16="http://schemas.microsoft.com/office/drawing/2014/main" id="{C46BCBA3-F68A-2BD1-9C66-DCC68EA1316A}"/>
              </a:ext>
            </a:extLst>
          </p:cNvPr>
          <p:cNvSpPr txBox="1"/>
          <p:nvPr/>
        </p:nvSpPr>
        <p:spPr>
          <a:xfrm>
            <a:off x="551747" y="225483"/>
            <a:ext cx="10711610" cy="5813899"/>
          </a:xfrm>
          <a:prstGeom prst="rect">
            <a:avLst/>
          </a:prstGeom>
          <a:solidFill>
            <a:schemeClr val="bg1"/>
          </a:solidFill>
        </p:spPr>
        <p:txBody>
          <a:bodyPr wrap="square" rtlCol="0">
            <a:spAutoFit/>
          </a:bodyPr>
          <a:lstStyle/>
          <a:p>
            <a:pPr algn="ctr"/>
            <a:r>
              <a:rPr lang="en-US" sz="3200" b="1" u="sng" dirty="0">
                <a:solidFill>
                  <a:srgbClr val="C00000"/>
                </a:solidFill>
                <a:latin typeface="Rockwell" panose="02060603020205020403" pitchFamily="18" charset="0"/>
              </a:rPr>
              <a:t>How do I change classrooms in Banner </a:t>
            </a:r>
          </a:p>
          <a:p>
            <a:pPr algn="ctr"/>
            <a:r>
              <a:rPr lang="en-US" sz="3200" b="1" u="sng" dirty="0">
                <a:solidFill>
                  <a:srgbClr val="C00000"/>
                </a:solidFill>
                <a:latin typeface="Rockwell" panose="02060603020205020403" pitchFamily="18" charset="0"/>
              </a:rPr>
              <a:t>after central scheduling?</a:t>
            </a:r>
            <a:endParaRPr lang="en-US" sz="3200" dirty="0">
              <a:latin typeface="Rockwell" panose="02060603020205020403" pitchFamily="18" charset="0"/>
            </a:endParaRPr>
          </a:p>
          <a:p>
            <a:pPr marL="685800" marR="0" lvl="1" indent="-171450" defTabSz="914400">
              <a:lnSpc>
                <a:spcPct val="110000"/>
              </a:lnSpc>
              <a:spcBef>
                <a:spcPts val="0"/>
              </a:spcBef>
              <a:spcAft>
                <a:spcPts val="0"/>
              </a:spcAft>
              <a:buClr>
                <a:schemeClr val="accent1"/>
              </a:buClr>
              <a:buSzPct val="160000"/>
              <a:buFont typeface="Arial" panose="020B0604020202020204" pitchFamily="34" charset="0"/>
              <a:buChar char="•"/>
            </a:pPr>
            <a:endParaRPr lang="en-US" dirty="0">
              <a:latin typeface="Rockwell" panose="02060603020205020403" pitchFamily="18" charset="0"/>
            </a:endParaRPr>
          </a:p>
          <a:p>
            <a:pPr marL="685800" marR="0" lvl="1" indent="-171450" defTabSz="914400">
              <a:lnSpc>
                <a:spcPct val="110000"/>
              </a:lnSpc>
              <a:spcBef>
                <a:spcPts val="0"/>
              </a:spcBef>
              <a:spcAft>
                <a:spcPts val="0"/>
              </a:spcAft>
              <a:buClr>
                <a:schemeClr val="accent1"/>
              </a:buClr>
              <a:buSzPct val="160000"/>
              <a:buFont typeface="Arial" panose="020B0604020202020204" pitchFamily="34" charset="0"/>
              <a:buChar char="•"/>
            </a:pPr>
            <a:r>
              <a:rPr lang="en-US" sz="1600" dirty="0">
                <a:latin typeface="Rockwell" panose="02060603020205020403" pitchFamily="18" charset="0"/>
              </a:rPr>
              <a:t>To change an existing classroom from one space to another, please email the request to the Registrar’s Office, and we will make the change for you to prevent double-booking a classroom.</a:t>
            </a:r>
          </a:p>
          <a:p>
            <a:pPr marL="514350" marR="0" lvl="1" defTabSz="914400">
              <a:lnSpc>
                <a:spcPct val="110000"/>
              </a:lnSpc>
              <a:spcBef>
                <a:spcPts val="0"/>
              </a:spcBef>
              <a:spcAft>
                <a:spcPts val="0"/>
              </a:spcAft>
              <a:buClr>
                <a:schemeClr val="accent1"/>
              </a:buClr>
              <a:buSzPct val="160000"/>
            </a:pPr>
            <a:endParaRPr lang="en-US" sz="1600" dirty="0">
              <a:latin typeface="Rockwell" panose="02060603020205020403" pitchFamily="18" charset="0"/>
            </a:endParaRPr>
          </a:p>
          <a:p>
            <a:pPr marL="685800" marR="0" lvl="1" indent="-171450" defTabSz="914400">
              <a:lnSpc>
                <a:spcPct val="110000"/>
              </a:lnSpc>
              <a:spcBef>
                <a:spcPts val="0"/>
              </a:spcBef>
              <a:spcAft>
                <a:spcPts val="0"/>
              </a:spcAft>
              <a:buClr>
                <a:schemeClr val="accent1"/>
              </a:buClr>
              <a:buSzPct val="160000"/>
              <a:buFont typeface="Arial" panose="020B0604020202020204" pitchFamily="34" charset="0"/>
              <a:buChar char="•"/>
            </a:pPr>
            <a:r>
              <a:rPr lang="en-US" sz="1600" dirty="0">
                <a:latin typeface="Rockwell" panose="02060603020205020403" pitchFamily="18" charset="0"/>
              </a:rPr>
              <a:t>If classrooms are double-booked in Banner, 25Live will drop the classroom from both courses or the course and event.</a:t>
            </a:r>
          </a:p>
          <a:p>
            <a:pPr marL="514350" marR="0" lvl="1" defTabSz="914400">
              <a:lnSpc>
                <a:spcPct val="110000"/>
              </a:lnSpc>
              <a:spcBef>
                <a:spcPts val="0"/>
              </a:spcBef>
              <a:spcAft>
                <a:spcPts val="0"/>
              </a:spcAft>
              <a:buClr>
                <a:schemeClr val="accent1"/>
              </a:buClr>
              <a:buSzPct val="160000"/>
            </a:pPr>
            <a:endParaRPr lang="en-US" sz="1600" b="1" dirty="0">
              <a:latin typeface="Rockwell" panose="02060603020205020403" pitchFamily="18" charset="0"/>
            </a:endParaRPr>
          </a:p>
          <a:p>
            <a:pPr marL="685800" marR="0" lvl="1" indent="-171450" defTabSz="914400">
              <a:lnSpc>
                <a:spcPct val="110000"/>
              </a:lnSpc>
              <a:spcBef>
                <a:spcPts val="0"/>
              </a:spcBef>
              <a:spcAft>
                <a:spcPts val="0"/>
              </a:spcAft>
              <a:buClr>
                <a:schemeClr val="accent1"/>
              </a:buClr>
              <a:buSzPct val="160000"/>
              <a:buFont typeface="Arial" panose="020B0604020202020204" pitchFamily="34" charset="0"/>
              <a:buChar char="•"/>
            </a:pPr>
            <a:r>
              <a:rPr lang="en-US" sz="1600" dirty="0">
                <a:latin typeface="Rockwell" panose="02060603020205020403" pitchFamily="18" charset="0"/>
              </a:rPr>
              <a:t>Banner will only show a conflict with another course.  It will not give you a conflict error if an event is scheduled in a classroom.  </a:t>
            </a:r>
          </a:p>
          <a:p>
            <a:pPr marL="514350" marR="0" lvl="1" defTabSz="914400">
              <a:lnSpc>
                <a:spcPct val="110000"/>
              </a:lnSpc>
              <a:spcBef>
                <a:spcPts val="0"/>
              </a:spcBef>
              <a:spcAft>
                <a:spcPts val="0"/>
              </a:spcAft>
              <a:buClr>
                <a:schemeClr val="accent1"/>
              </a:buClr>
              <a:buSzPct val="160000"/>
            </a:pPr>
            <a:endParaRPr lang="en-US" sz="1600" dirty="0">
              <a:latin typeface="Rockwell" panose="02060603020205020403" pitchFamily="18" charset="0"/>
            </a:endParaRPr>
          </a:p>
          <a:p>
            <a:pPr marL="685800" marR="0" lvl="1" indent="-171450" defTabSz="914400">
              <a:lnSpc>
                <a:spcPct val="110000"/>
              </a:lnSpc>
              <a:spcBef>
                <a:spcPts val="0"/>
              </a:spcBef>
              <a:spcAft>
                <a:spcPts val="0"/>
              </a:spcAft>
              <a:buClr>
                <a:schemeClr val="accent1"/>
              </a:buClr>
              <a:buSzPct val="160000"/>
              <a:buFont typeface="Arial" panose="020B0604020202020204" pitchFamily="34" charset="0"/>
              <a:buChar char="•"/>
            </a:pPr>
            <a:r>
              <a:rPr lang="en-US" sz="1600" dirty="0">
                <a:latin typeface="Rockwell" panose="02060603020205020403" pitchFamily="18" charset="0"/>
              </a:rPr>
              <a:t>The override indicator in Banner should </a:t>
            </a:r>
            <a:r>
              <a:rPr lang="en-US" sz="1600" b="1" i="1" u="sng" dirty="0">
                <a:latin typeface="Rockwell" panose="02060603020205020403" pitchFamily="18" charset="0"/>
              </a:rPr>
              <a:t>only</a:t>
            </a:r>
            <a:r>
              <a:rPr lang="en-US" sz="1600" dirty="0">
                <a:latin typeface="Rockwell" panose="02060603020205020403" pitchFamily="18" charset="0"/>
              </a:rPr>
              <a:t> be used for cross-listed courses or classes with an NCRR location. If the override indicator is used on other types of courses, Banner will not generate a room conflict error.  This practice can potentially result in a double-booked classroom.  </a:t>
            </a:r>
          </a:p>
          <a:p>
            <a:pPr marL="514350" marR="0" lvl="1" defTabSz="914400">
              <a:lnSpc>
                <a:spcPct val="110000"/>
              </a:lnSpc>
              <a:spcBef>
                <a:spcPts val="0"/>
              </a:spcBef>
              <a:spcAft>
                <a:spcPts val="0"/>
              </a:spcAft>
              <a:buClr>
                <a:schemeClr val="accent1"/>
              </a:buClr>
              <a:buSzPct val="160000"/>
            </a:pPr>
            <a:r>
              <a:rPr lang="en-US" sz="1600" dirty="0">
                <a:latin typeface="Rockwell" panose="02060603020205020403" pitchFamily="18" charset="0"/>
              </a:rPr>
              <a:t> </a:t>
            </a:r>
          </a:p>
          <a:p>
            <a:pPr marL="685800" marR="0" lvl="1" indent="-171450" defTabSz="914400">
              <a:lnSpc>
                <a:spcPct val="110000"/>
              </a:lnSpc>
              <a:spcBef>
                <a:spcPts val="0"/>
              </a:spcBef>
              <a:spcAft>
                <a:spcPts val="0"/>
              </a:spcAft>
              <a:buClr>
                <a:schemeClr val="accent1"/>
              </a:buClr>
              <a:buSzPct val="160000"/>
              <a:buFont typeface="Arial" panose="020B0604020202020204" pitchFamily="34" charset="0"/>
              <a:buChar char="•"/>
            </a:pPr>
            <a:r>
              <a:rPr lang="en-US" sz="1600" dirty="0">
                <a:latin typeface="Rockwell" panose="02060603020205020403" pitchFamily="18" charset="0"/>
              </a:rPr>
              <a:t>If courses need to be scheduled in the same room at the same time but not cross-listed, please email </a:t>
            </a:r>
            <a:r>
              <a:rPr lang="en-US" sz="1600" dirty="0">
                <a:latin typeface="Rockwell" panose="02060603020205020403" pitchFamily="18" charset="0"/>
                <a:hlinkClick r:id="rId5"/>
              </a:rPr>
              <a:t>classrooms@uga.edu</a:t>
            </a:r>
            <a:r>
              <a:rPr lang="en-US" sz="1600" dirty="0">
                <a:latin typeface="Rockwell" panose="02060603020205020403" pitchFamily="18" charset="0"/>
              </a:rPr>
              <a:t>.  We can manually bind them in 25Live.</a:t>
            </a:r>
          </a:p>
          <a:p>
            <a:pPr algn="ctr"/>
            <a:endParaRPr lang="en-US" sz="2400" b="1" u="sng" dirty="0">
              <a:solidFill>
                <a:srgbClr val="C00000"/>
              </a:solidFill>
              <a:latin typeface="Rockwell" panose="02060603020205020403" pitchFamily="18" charset="0"/>
            </a:endParaRPr>
          </a:p>
        </p:txBody>
      </p:sp>
    </p:spTree>
    <p:extLst>
      <p:ext uri="{BB962C8B-B14F-4D97-AF65-F5344CB8AC3E}">
        <p14:creationId xmlns:p14="http://schemas.microsoft.com/office/powerpoint/2010/main" val="3134469643"/>
      </p:ext>
    </p:extLst>
  </p:cSld>
  <p:clrMapOvr>
    <a:masterClrMapping/>
  </p:clrMapOvr>
  <p:transition spd="slow">
    <p:cover/>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4" name="Picture 13" descr="Row of chairs and tables">
            <a:extLst>
              <a:ext uri="{FF2B5EF4-FFF2-40B4-BE49-F238E27FC236}">
                <a16:creationId xmlns:a16="http://schemas.microsoft.com/office/drawing/2014/main" id="{79BA4B65-8779-9CCB-6F61-D1B403DCC7DC}"/>
              </a:ext>
            </a:extLst>
          </p:cNvPr>
          <p:cNvPicPr>
            <a:picLocks noChangeAspect="1"/>
          </p:cNvPicPr>
          <p:nvPr/>
        </p:nvPicPr>
        <p:blipFill rotWithShape="1">
          <a:blip r:embed="rId4">
            <a:alphaModFix amt="43000"/>
          </a:blip>
          <a:srcRect b="18183"/>
          <a:stretch/>
        </p:blipFill>
        <p:spPr>
          <a:xfrm>
            <a:off x="13114" y="-188504"/>
            <a:ext cx="11734780" cy="6408728"/>
          </a:xfrm>
          <a:prstGeom prst="rect">
            <a:avLst/>
          </a:prstGeom>
          <a:ln>
            <a:noFill/>
          </a:ln>
        </p:spPr>
      </p:pic>
      <p:sp>
        <p:nvSpPr>
          <p:cNvPr id="5" name="TextBox 4">
            <a:extLst>
              <a:ext uri="{FF2B5EF4-FFF2-40B4-BE49-F238E27FC236}">
                <a16:creationId xmlns:a16="http://schemas.microsoft.com/office/drawing/2014/main" id="{DD47D65A-252D-7932-B106-CBDD1C29D451}"/>
              </a:ext>
            </a:extLst>
          </p:cNvPr>
          <p:cNvSpPr txBox="1"/>
          <p:nvPr/>
        </p:nvSpPr>
        <p:spPr>
          <a:xfrm>
            <a:off x="698743" y="102550"/>
            <a:ext cx="10504794" cy="5443671"/>
          </a:xfrm>
          <a:prstGeom prst="rect">
            <a:avLst/>
          </a:prstGeom>
          <a:solidFill>
            <a:schemeClr val="bg1"/>
          </a:solidFill>
        </p:spPr>
        <p:txBody>
          <a:bodyPr vert="horz" lIns="91440" tIns="45720" rIns="91440" bIns="45720" rtlCol="0" anchor="ctr">
            <a:normAutofit/>
          </a:bodyPr>
          <a:lstStyle/>
          <a:p>
            <a:pPr algn="ctr"/>
            <a:r>
              <a:rPr lang="en-US" sz="2800" b="1" u="sng" dirty="0">
                <a:solidFill>
                  <a:srgbClr val="C00000"/>
                </a:solidFill>
                <a:latin typeface="Rockwell" panose="02060603020205020403" pitchFamily="18" charset="0"/>
              </a:rPr>
              <a:t>Students and Classroom Changes</a:t>
            </a:r>
          </a:p>
          <a:p>
            <a:pPr algn="ctr"/>
            <a:endParaRPr lang="en-US" sz="2800" b="1" u="sng" dirty="0">
              <a:solidFill>
                <a:srgbClr val="C00000"/>
              </a:solidFill>
              <a:latin typeface="Rockwell" panose="02060603020205020403" pitchFamily="18" charset="0"/>
            </a:endParaRPr>
          </a:p>
          <a:p>
            <a:pPr marL="685800" marR="0" lvl="1" indent="-171450" defTabSz="914400">
              <a:lnSpc>
                <a:spcPct val="110000"/>
              </a:lnSpc>
              <a:spcBef>
                <a:spcPts val="0"/>
              </a:spcBef>
              <a:spcAft>
                <a:spcPts val="0"/>
              </a:spcAft>
              <a:buClr>
                <a:schemeClr val="accent1"/>
              </a:buClr>
              <a:buSzPct val="160000"/>
              <a:buFont typeface="Arial" panose="020B0604020202020204" pitchFamily="34" charset="0"/>
              <a:buChar char="•"/>
            </a:pPr>
            <a:r>
              <a:rPr lang="en-US" sz="2000" b="1" dirty="0">
                <a:latin typeface="Rockwell" panose="02060603020205020403" pitchFamily="18" charset="0"/>
              </a:rPr>
              <a:t>Banner, Athena, </a:t>
            </a:r>
            <a:r>
              <a:rPr lang="en-US" sz="2000" dirty="0">
                <a:latin typeface="Rockwell" panose="02060603020205020403" pitchFamily="18" charset="0"/>
              </a:rPr>
              <a:t>and</a:t>
            </a:r>
            <a:r>
              <a:rPr lang="en-US" sz="2000" b="1" dirty="0">
                <a:latin typeface="Rockwell" panose="02060603020205020403" pitchFamily="18" charset="0"/>
              </a:rPr>
              <a:t> 25Live </a:t>
            </a:r>
            <a:r>
              <a:rPr lang="en-US" sz="2000" dirty="0">
                <a:latin typeface="Rockwell" panose="02060603020205020403" pitchFamily="18" charset="0"/>
              </a:rPr>
              <a:t>are synchronized.  If a room assignment is changed in Banner or 25live, Athena will reflect the new room assignment.  Students will receive a notification from Athena when a course change has occurred.</a:t>
            </a:r>
          </a:p>
          <a:p>
            <a:pPr marL="514350" marR="0" lvl="1" defTabSz="914400">
              <a:lnSpc>
                <a:spcPct val="110000"/>
              </a:lnSpc>
              <a:spcBef>
                <a:spcPts val="0"/>
              </a:spcBef>
              <a:spcAft>
                <a:spcPts val="0"/>
              </a:spcAft>
              <a:buClr>
                <a:schemeClr val="accent1"/>
              </a:buClr>
              <a:buSzPct val="160000"/>
            </a:pPr>
            <a:endParaRPr lang="en-US" sz="2000" dirty="0">
              <a:latin typeface="Rockwell" panose="02060603020205020403" pitchFamily="18" charset="0"/>
            </a:endParaRPr>
          </a:p>
          <a:p>
            <a:pPr marL="685800" marR="0" lvl="1" indent="-171450" defTabSz="914400">
              <a:lnSpc>
                <a:spcPct val="110000"/>
              </a:lnSpc>
              <a:spcBef>
                <a:spcPts val="0"/>
              </a:spcBef>
              <a:spcAft>
                <a:spcPts val="0"/>
              </a:spcAft>
              <a:buClr>
                <a:schemeClr val="accent1"/>
              </a:buClr>
              <a:buSzPct val="160000"/>
              <a:buFont typeface="Arial" panose="020B0604020202020204" pitchFamily="34" charset="0"/>
              <a:buChar char="•"/>
            </a:pPr>
            <a:r>
              <a:rPr lang="en-US" sz="2000" b="1" dirty="0">
                <a:latin typeface="Rockwell" panose="02060603020205020403" pitchFamily="18" charset="0"/>
              </a:rPr>
              <a:t>Disability room request</a:t>
            </a:r>
            <a:r>
              <a:rPr lang="en-US" sz="2000" dirty="0">
                <a:latin typeface="Rockwell" panose="02060603020205020403" pitchFamily="18" charset="0"/>
              </a:rPr>
              <a:t>: if a student requests a disability accommodation due to mobility issues, please email </a:t>
            </a:r>
            <a:r>
              <a:rPr lang="en-US" sz="2000" dirty="0">
                <a:latin typeface="Rockwell" panose="02060603020205020403" pitchFamily="18" charset="0"/>
                <a:hlinkClick r:id="rId5"/>
              </a:rPr>
              <a:t>classrooms@uga.edu</a:t>
            </a:r>
            <a:r>
              <a:rPr lang="en-US" sz="2000" dirty="0">
                <a:latin typeface="Rockwell" panose="02060603020205020403" pitchFamily="18" charset="0"/>
              </a:rPr>
              <a:t>.  We will try to locate an alternative classroom.  </a:t>
            </a:r>
          </a:p>
          <a:p>
            <a:pPr marL="514350" marR="0" lvl="1" defTabSz="914400">
              <a:lnSpc>
                <a:spcPct val="110000"/>
              </a:lnSpc>
              <a:spcBef>
                <a:spcPts val="0"/>
              </a:spcBef>
              <a:spcAft>
                <a:spcPts val="0"/>
              </a:spcAft>
              <a:buClr>
                <a:schemeClr val="accent1"/>
              </a:buClr>
              <a:buSzPct val="160000"/>
            </a:pPr>
            <a:endParaRPr lang="en-US" cap="all" dirty="0">
              <a:latin typeface="Rockwell" panose="02060603020205020403" pitchFamily="18" charset="0"/>
            </a:endParaRPr>
          </a:p>
          <a:p>
            <a:pPr marL="514350" marR="0" lvl="1" defTabSz="914400">
              <a:lnSpc>
                <a:spcPct val="110000"/>
              </a:lnSpc>
              <a:spcBef>
                <a:spcPts val="0"/>
              </a:spcBef>
              <a:spcAft>
                <a:spcPts val="0"/>
              </a:spcAft>
              <a:buClr>
                <a:schemeClr val="accent1"/>
              </a:buClr>
              <a:buSzPct val="160000"/>
            </a:pPr>
            <a:endParaRPr lang="en-US" sz="1200" cap="all" dirty="0">
              <a:latin typeface="Rockwell" panose="02060603020205020403" pitchFamily="18" charset="0"/>
            </a:endParaRPr>
          </a:p>
          <a:p>
            <a:pPr marL="228600" marR="0" defTabSz="914400">
              <a:lnSpc>
                <a:spcPct val="110000"/>
              </a:lnSpc>
              <a:spcBef>
                <a:spcPts val="0"/>
              </a:spcBef>
              <a:spcAft>
                <a:spcPts val="800"/>
              </a:spcAft>
              <a:buClr>
                <a:schemeClr val="accent1"/>
              </a:buClr>
              <a:buSzPct val="160000"/>
            </a:pPr>
            <a:r>
              <a:rPr lang="en-US" sz="1200" u="none" strike="noStrike" cap="all" dirty="0">
                <a:latin typeface="Rockwell" panose="02060603020205020403" pitchFamily="18" charset="0"/>
              </a:rPr>
              <a:t> </a:t>
            </a:r>
            <a:endParaRPr lang="en-US" sz="1200" cap="all" dirty="0">
              <a:latin typeface="Rockwell" panose="02060603020205020403" pitchFamily="18" charset="0"/>
            </a:endParaRPr>
          </a:p>
          <a:p>
            <a:pPr indent="-228600" defTabSz="914400">
              <a:lnSpc>
                <a:spcPct val="110000"/>
              </a:lnSpc>
              <a:buClr>
                <a:schemeClr val="accent1"/>
              </a:buClr>
              <a:buSzPct val="160000"/>
              <a:buFont typeface="Arial" panose="020B0604020202020204" pitchFamily="34" charset="0"/>
              <a:buChar char="•"/>
            </a:pPr>
            <a:endParaRPr lang="en-US" sz="1000" cap="all" dirty="0"/>
          </a:p>
          <a:p>
            <a:pPr indent="-228600" defTabSz="914400">
              <a:lnSpc>
                <a:spcPct val="110000"/>
              </a:lnSpc>
              <a:buClr>
                <a:schemeClr val="accent1"/>
              </a:buClr>
              <a:buSzPct val="160000"/>
              <a:buFont typeface="Arial" panose="020B0604020202020204" pitchFamily="34" charset="0"/>
              <a:buChar char="•"/>
            </a:pPr>
            <a:endParaRPr lang="en-US" sz="1000" cap="all" dirty="0"/>
          </a:p>
          <a:p>
            <a:pPr indent="-228600" defTabSz="914400">
              <a:lnSpc>
                <a:spcPct val="110000"/>
              </a:lnSpc>
              <a:buClr>
                <a:schemeClr val="accent1"/>
              </a:buClr>
              <a:buSzPct val="160000"/>
              <a:buFont typeface="Arial" panose="020B0604020202020204" pitchFamily="34" charset="0"/>
              <a:buChar char="•"/>
            </a:pPr>
            <a:endParaRPr lang="en-US" sz="1000" cap="all" dirty="0"/>
          </a:p>
        </p:txBody>
      </p:sp>
      <p:sp>
        <p:nvSpPr>
          <p:cNvPr id="3" name="Content Placeholder 2">
            <a:extLst>
              <a:ext uri="{FF2B5EF4-FFF2-40B4-BE49-F238E27FC236}">
                <a16:creationId xmlns:a16="http://schemas.microsoft.com/office/drawing/2014/main" id="{0F1C535D-8524-0609-614B-4730F04B6A64}"/>
              </a:ext>
            </a:extLst>
          </p:cNvPr>
          <p:cNvSpPr>
            <a:spLocks/>
          </p:cNvSpPr>
          <p:nvPr/>
        </p:nvSpPr>
        <p:spPr>
          <a:xfrm>
            <a:off x="5046132" y="685800"/>
            <a:ext cx="6034375" cy="4688785"/>
          </a:xfrm>
          <a:prstGeom prst="rect">
            <a:avLst/>
          </a:prstGeom>
        </p:spPr>
        <p:txBody>
          <a:bodyPr/>
          <a:lstStyle/>
          <a:p>
            <a:pPr algn="ctr"/>
            <a:endParaRPr lang="en-US" sz="3600" dirty="0">
              <a:ln>
                <a:solidFill>
                  <a:schemeClr val="tx1"/>
                </a:solidFill>
              </a:ln>
              <a:solidFill>
                <a:srgbClr val="FF0000"/>
              </a:solidFill>
              <a:effectLst/>
            </a:endParaRPr>
          </a:p>
        </p:txBody>
      </p:sp>
      <p:sp>
        <p:nvSpPr>
          <p:cNvPr id="4" name="Text Placeholder 3">
            <a:extLst>
              <a:ext uri="{FF2B5EF4-FFF2-40B4-BE49-F238E27FC236}">
                <a16:creationId xmlns:a16="http://schemas.microsoft.com/office/drawing/2014/main" id="{38BCCFD2-1D83-BE1E-9EBB-C33D079048B9}"/>
              </a:ext>
            </a:extLst>
          </p:cNvPr>
          <p:cNvSpPr>
            <a:spLocks/>
          </p:cNvSpPr>
          <p:nvPr/>
        </p:nvSpPr>
        <p:spPr>
          <a:xfrm>
            <a:off x="551747" y="2816182"/>
            <a:ext cx="4126861" cy="2665533"/>
          </a:xfrm>
          <a:prstGeom prst="rect">
            <a:avLst/>
          </a:prstGeom>
        </p:spPr>
        <p:txBody>
          <a:bodyPr/>
          <a:lstStyle/>
          <a:p>
            <a:endParaRPr lang="en-US" dirty="0"/>
          </a:p>
        </p:txBody>
      </p:sp>
    </p:spTree>
    <p:extLst>
      <p:ext uri="{BB962C8B-B14F-4D97-AF65-F5344CB8AC3E}">
        <p14:creationId xmlns:p14="http://schemas.microsoft.com/office/powerpoint/2010/main" val="569548394"/>
      </p:ext>
    </p:extLst>
  </p:cSld>
  <p:clrMapOvr>
    <a:masterClrMapping/>
  </p:clrMapOvr>
  <p:transition spd="slow">
    <p:cover/>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1C535D-8524-0609-614B-4730F04B6A64}"/>
              </a:ext>
            </a:extLst>
          </p:cNvPr>
          <p:cNvSpPr>
            <a:spLocks/>
          </p:cNvSpPr>
          <p:nvPr/>
        </p:nvSpPr>
        <p:spPr>
          <a:xfrm>
            <a:off x="5046132" y="685800"/>
            <a:ext cx="6034375" cy="4688785"/>
          </a:xfrm>
          <a:prstGeom prst="rect">
            <a:avLst/>
          </a:prstGeom>
        </p:spPr>
        <p:txBody>
          <a:bodyPr/>
          <a:lstStyle/>
          <a:p>
            <a:pPr algn="ctr"/>
            <a:endParaRPr lang="en-US" sz="3600" dirty="0">
              <a:ln>
                <a:solidFill>
                  <a:schemeClr val="tx1"/>
                </a:solidFill>
              </a:ln>
              <a:solidFill>
                <a:srgbClr val="FF0000"/>
              </a:solidFill>
              <a:effectLst/>
            </a:endParaRPr>
          </a:p>
        </p:txBody>
      </p:sp>
      <p:sp>
        <p:nvSpPr>
          <p:cNvPr id="4" name="Text Placeholder 3">
            <a:extLst>
              <a:ext uri="{FF2B5EF4-FFF2-40B4-BE49-F238E27FC236}">
                <a16:creationId xmlns:a16="http://schemas.microsoft.com/office/drawing/2014/main" id="{38BCCFD2-1D83-BE1E-9EBB-C33D079048B9}"/>
              </a:ext>
            </a:extLst>
          </p:cNvPr>
          <p:cNvSpPr>
            <a:spLocks/>
          </p:cNvSpPr>
          <p:nvPr/>
        </p:nvSpPr>
        <p:spPr>
          <a:xfrm>
            <a:off x="551747" y="2816182"/>
            <a:ext cx="4126861" cy="2665533"/>
          </a:xfrm>
          <a:prstGeom prst="rect">
            <a:avLst/>
          </a:prstGeom>
        </p:spPr>
        <p:txBody>
          <a:bodyPr/>
          <a:lstStyle/>
          <a:p>
            <a:endParaRPr lang="en-US" dirty="0"/>
          </a:p>
        </p:txBody>
      </p:sp>
      <p:sp>
        <p:nvSpPr>
          <p:cNvPr id="7" name="TextBox 6">
            <a:extLst>
              <a:ext uri="{FF2B5EF4-FFF2-40B4-BE49-F238E27FC236}">
                <a16:creationId xmlns:a16="http://schemas.microsoft.com/office/drawing/2014/main" id="{E3CF5407-961B-4E3A-BC80-8086777CA50D}"/>
              </a:ext>
            </a:extLst>
          </p:cNvPr>
          <p:cNvSpPr txBox="1"/>
          <p:nvPr/>
        </p:nvSpPr>
        <p:spPr>
          <a:xfrm>
            <a:off x="289711" y="371192"/>
            <a:ext cx="11126709" cy="4955203"/>
          </a:xfrm>
          <a:prstGeom prst="rect">
            <a:avLst/>
          </a:prstGeom>
          <a:solidFill>
            <a:schemeClr val="bg1"/>
          </a:solidFill>
          <a:ln w="28575">
            <a:solidFill>
              <a:srgbClr val="FF0909"/>
            </a:solidFill>
          </a:ln>
        </p:spPr>
        <p:txBody>
          <a:bodyPr wrap="square" rtlCol="0">
            <a:spAutoFit/>
          </a:bodyPr>
          <a:lstStyle/>
          <a:p>
            <a:endParaRPr lang="en-US" dirty="0"/>
          </a:p>
          <a:p>
            <a:r>
              <a:rPr lang="en-US" dirty="0"/>
              <a:t>                        </a:t>
            </a:r>
          </a:p>
          <a:p>
            <a:endParaRPr lang="en-US" dirty="0"/>
          </a:p>
          <a:p>
            <a:endParaRPr lang="en-US" dirty="0"/>
          </a:p>
          <a:p>
            <a:pPr algn="ctr"/>
            <a:endParaRPr lang="en-US" sz="2400" dirty="0">
              <a:latin typeface="Rockwell" panose="02060603020205020403" pitchFamily="18" charset="0"/>
              <a:hlinkClick r:id="rId4"/>
            </a:endParaRPr>
          </a:p>
          <a:p>
            <a:pPr algn="ctr"/>
            <a:r>
              <a:rPr lang="en-US" sz="2400" dirty="0">
                <a:latin typeface="Rockwell" panose="02060603020205020403" pitchFamily="18" charset="0"/>
                <a:hlinkClick r:id="rId4"/>
              </a:rPr>
              <a:t>Provost Policy for FYO Scheduling</a:t>
            </a:r>
            <a:endParaRPr lang="en-US" sz="2400" dirty="0">
              <a:latin typeface="Rockwell" panose="02060603020205020403" pitchFamily="18" charset="0"/>
            </a:endParaRPr>
          </a:p>
          <a:p>
            <a:pPr algn="ctr"/>
            <a:endParaRPr lang="en-US" sz="1600" dirty="0">
              <a:latin typeface="Rockwell" panose="02060603020205020403" pitchFamily="18" charset="0"/>
            </a:endParaRPr>
          </a:p>
          <a:p>
            <a:r>
              <a:rPr lang="en-US" dirty="0">
                <a:latin typeface="Rockwell" panose="02060603020205020403" pitchFamily="18" charset="0"/>
              </a:rPr>
              <a:t>An instructor has two options for scheduling a classroom for their FYO Seminar:</a:t>
            </a:r>
          </a:p>
          <a:p>
            <a:endParaRPr lang="en-US" dirty="0">
              <a:latin typeface="Rockwell" panose="02060603020205020403" pitchFamily="18" charset="0"/>
            </a:endParaRPr>
          </a:p>
          <a:p>
            <a:pPr marL="285750" indent="-285750">
              <a:buFont typeface="Arial" panose="020B0604020202020204" pitchFamily="34" charset="0"/>
              <a:buChar char="•"/>
            </a:pPr>
            <a:r>
              <a:rPr lang="en-US" dirty="0">
                <a:latin typeface="Rockwell" panose="02060603020205020403" pitchFamily="18" charset="0"/>
              </a:rPr>
              <a:t>Choose one of the pre-reserved classrooms listed on the FYO portal.</a:t>
            </a:r>
          </a:p>
          <a:p>
            <a:pPr marL="342900" indent="-342900">
              <a:buAutoNum type="arabicPeriod"/>
            </a:pPr>
            <a:endParaRPr lang="en-US" dirty="0">
              <a:latin typeface="Rockwell" panose="02060603020205020403" pitchFamily="18" charset="0"/>
            </a:endParaRPr>
          </a:p>
          <a:p>
            <a:pPr marL="342900" indent="-342900">
              <a:buFont typeface="Arial" panose="020B0604020202020204" pitchFamily="34" charset="0"/>
              <a:buChar char="•"/>
            </a:pPr>
            <a:r>
              <a:rPr lang="en-US" dirty="0">
                <a:latin typeface="Rockwell" panose="02060603020205020403" pitchFamily="18" charset="0"/>
              </a:rPr>
              <a:t>Submit their room preference on the FYO portal. If the room is available, the Registrar’s Office will reserve it.</a:t>
            </a:r>
          </a:p>
          <a:p>
            <a:pPr marL="342900" indent="-342900">
              <a:buAutoNum type="arabicPeriod"/>
            </a:pPr>
            <a:endParaRPr lang="en-US" dirty="0">
              <a:latin typeface="Rockwell" panose="02060603020205020403" pitchFamily="18" charset="0"/>
            </a:endParaRPr>
          </a:p>
          <a:p>
            <a:r>
              <a:rPr lang="en-US" dirty="0">
                <a:latin typeface="Rockwell" panose="02060603020205020403" pitchFamily="18" charset="0"/>
              </a:rPr>
              <a:t>The FYO and Registrar’s Office classroom scheduling team are responsible for updating Banner, Athena, 25Live, and the FYO portal.  It is essential that we schedule the classroom to ensure that all systems are updated with the correct information for student’s convenience and USG data reporting purposes.</a:t>
            </a:r>
          </a:p>
        </p:txBody>
      </p:sp>
      <p:pic>
        <p:nvPicPr>
          <p:cNvPr id="6" name="Picture 5">
            <a:extLst>
              <a:ext uri="{FF2B5EF4-FFF2-40B4-BE49-F238E27FC236}">
                <a16:creationId xmlns:a16="http://schemas.microsoft.com/office/drawing/2014/main" id="{4F1F9294-61BE-FA81-8998-11AB93CFA0BE}"/>
              </a:ext>
            </a:extLst>
          </p:cNvPr>
          <p:cNvPicPr>
            <a:picLocks noChangeAspect="1"/>
          </p:cNvPicPr>
          <p:nvPr/>
        </p:nvPicPr>
        <p:blipFill>
          <a:blip r:embed="rId5"/>
          <a:stretch>
            <a:fillRect/>
          </a:stretch>
        </p:blipFill>
        <p:spPr>
          <a:xfrm>
            <a:off x="3856777" y="494645"/>
            <a:ext cx="3440316" cy="1050860"/>
          </a:xfrm>
          <a:prstGeom prst="rect">
            <a:avLst/>
          </a:prstGeom>
          <a:ln w="28575">
            <a:solidFill>
              <a:schemeClr val="tx1"/>
            </a:solidFill>
          </a:ln>
        </p:spPr>
      </p:pic>
    </p:spTree>
    <p:extLst>
      <p:ext uri="{BB962C8B-B14F-4D97-AF65-F5344CB8AC3E}">
        <p14:creationId xmlns:p14="http://schemas.microsoft.com/office/powerpoint/2010/main" val="465547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1C535D-8524-0609-614B-4730F04B6A64}"/>
              </a:ext>
            </a:extLst>
          </p:cNvPr>
          <p:cNvSpPr>
            <a:spLocks/>
          </p:cNvSpPr>
          <p:nvPr/>
        </p:nvSpPr>
        <p:spPr>
          <a:xfrm>
            <a:off x="5046132" y="685800"/>
            <a:ext cx="6034375" cy="4688785"/>
          </a:xfrm>
          <a:prstGeom prst="rect">
            <a:avLst/>
          </a:prstGeom>
        </p:spPr>
        <p:txBody>
          <a:bodyPr/>
          <a:lstStyle/>
          <a:p>
            <a:pPr algn="ctr"/>
            <a:endParaRPr lang="en-US" sz="3600" dirty="0">
              <a:ln>
                <a:solidFill>
                  <a:schemeClr val="tx1"/>
                </a:solidFill>
              </a:ln>
              <a:solidFill>
                <a:srgbClr val="FF0000"/>
              </a:solidFill>
              <a:effectLst/>
            </a:endParaRPr>
          </a:p>
        </p:txBody>
      </p:sp>
      <p:sp>
        <p:nvSpPr>
          <p:cNvPr id="4" name="Text Placeholder 3">
            <a:extLst>
              <a:ext uri="{FF2B5EF4-FFF2-40B4-BE49-F238E27FC236}">
                <a16:creationId xmlns:a16="http://schemas.microsoft.com/office/drawing/2014/main" id="{38BCCFD2-1D83-BE1E-9EBB-C33D079048B9}"/>
              </a:ext>
            </a:extLst>
          </p:cNvPr>
          <p:cNvSpPr>
            <a:spLocks/>
          </p:cNvSpPr>
          <p:nvPr/>
        </p:nvSpPr>
        <p:spPr>
          <a:xfrm>
            <a:off x="551747" y="2816182"/>
            <a:ext cx="4126861" cy="2665533"/>
          </a:xfrm>
          <a:prstGeom prst="rect">
            <a:avLst/>
          </a:prstGeom>
        </p:spPr>
        <p:txBody>
          <a:bodyPr/>
          <a:lstStyle/>
          <a:p>
            <a:endParaRPr lang="en-US" dirty="0"/>
          </a:p>
        </p:txBody>
      </p:sp>
      <p:sp>
        <p:nvSpPr>
          <p:cNvPr id="2" name="TextBox 1">
            <a:extLst>
              <a:ext uri="{FF2B5EF4-FFF2-40B4-BE49-F238E27FC236}">
                <a16:creationId xmlns:a16="http://schemas.microsoft.com/office/drawing/2014/main" id="{931B3A8B-099D-1667-63BF-57C31B51756C}"/>
              </a:ext>
            </a:extLst>
          </p:cNvPr>
          <p:cNvSpPr txBox="1"/>
          <p:nvPr/>
        </p:nvSpPr>
        <p:spPr>
          <a:xfrm>
            <a:off x="528767" y="339364"/>
            <a:ext cx="10774109" cy="4904509"/>
          </a:xfrm>
          <a:prstGeom prst="rect">
            <a:avLst/>
          </a:prstGeom>
          <a:solidFill>
            <a:schemeClr val="bg1"/>
          </a:solidFill>
          <a:ln w="57150">
            <a:solidFill>
              <a:srgbClr val="FF0909"/>
            </a:solidFill>
          </a:ln>
        </p:spPr>
        <p:txBody>
          <a:bodyPr wrap="square" rtlCol="0">
            <a:spAutoFit/>
          </a:bodyPr>
          <a:lstStyle/>
          <a:p>
            <a:endParaRPr lang="en-US" dirty="0"/>
          </a:p>
        </p:txBody>
      </p:sp>
      <p:pic>
        <p:nvPicPr>
          <p:cNvPr id="8" name="Picture 7">
            <a:extLst>
              <a:ext uri="{FF2B5EF4-FFF2-40B4-BE49-F238E27FC236}">
                <a16:creationId xmlns:a16="http://schemas.microsoft.com/office/drawing/2014/main" id="{29DAC94A-99B8-260C-5368-84B95EBCE4F2}"/>
              </a:ext>
            </a:extLst>
          </p:cNvPr>
          <p:cNvPicPr>
            <a:picLocks noChangeAspect="1"/>
          </p:cNvPicPr>
          <p:nvPr/>
        </p:nvPicPr>
        <p:blipFill>
          <a:blip r:embed="rId4"/>
          <a:stretch>
            <a:fillRect/>
          </a:stretch>
        </p:blipFill>
        <p:spPr>
          <a:xfrm>
            <a:off x="1111493" y="460276"/>
            <a:ext cx="3000375" cy="800100"/>
          </a:xfrm>
          <a:prstGeom prst="rect">
            <a:avLst/>
          </a:prstGeom>
          <a:ln w="28575">
            <a:solidFill>
              <a:schemeClr val="tx1"/>
            </a:solidFill>
          </a:ln>
        </p:spPr>
      </p:pic>
      <p:pic>
        <p:nvPicPr>
          <p:cNvPr id="10" name="Picture 9">
            <a:extLst>
              <a:ext uri="{FF2B5EF4-FFF2-40B4-BE49-F238E27FC236}">
                <a16:creationId xmlns:a16="http://schemas.microsoft.com/office/drawing/2014/main" id="{8BB877F3-C083-473D-E925-D53F7BD3B4E2}"/>
              </a:ext>
            </a:extLst>
          </p:cNvPr>
          <p:cNvPicPr>
            <a:picLocks noChangeAspect="1"/>
          </p:cNvPicPr>
          <p:nvPr/>
        </p:nvPicPr>
        <p:blipFill>
          <a:blip r:embed="rId5"/>
          <a:stretch>
            <a:fillRect/>
          </a:stretch>
        </p:blipFill>
        <p:spPr>
          <a:xfrm>
            <a:off x="7937585" y="526996"/>
            <a:ext cx="2651760" cy="617200"/>
          </a:xfrm>
          <a:prstGeom prst="rect">
            <a:avLst/>
          </a:prstGeom>
          <a:ln w="28575">
            <a:solidFill>
              <a:schemeClr val="tx1"/>
            </a:solidFill>
          </a:ln>
        </p:spPr>
      </p:pic>
      <p:pic>
        <p:nvPicPr>
          <p:cNvPr id="12" name="Picture 11">
            <a:extLst>
              <a:ext uri="{FF2B5EF4-FFF2-40B4-BE49-F238E27FC236}">
                <a16:creationId xmlns:a16="http://schemas.microsoft.com/office/drawing/2014/main" id="{96DA8D4C-B4DF-8491-5938-2B222A50D6D9}"/>
              </a:ext>
            </a:extLst>
          </p:cNvPr>
          <p:cNvPicPr>
            <a:picLocks noChangeAspect="1"/>
          </p:cNvPicPr>
          <p:nvPr/>
        </p:nvPicPr>
        <p:blipFill>
          <a:blip r:embed="rId6"/>
          <a:stretch>
            <a:fillRect/>
          </a:stretch>
        </p:blipFill>
        <p:spPr>
          <a:xfrm>
            <a:off x="2074865" y="2060099"/>
            <a:ext cx="7681915" cy="1463040"/>
          </a:xfrm>
          <a:prstGeom prst="rect">
            <a:avLst/>
          </a:prstGeom>
        </p:spPr>
      </p:pic>
      <p:sp>
        <p:nvSpPr>
          <p:cNvPr id="13" name="TextBox 12">
            <a:extLst>
              <a:ext uri="{FF2B5EF4-FFF2-40B4-BE49-F238E27FC236}">
                <a16:creationId xmlns:a16="http://schemas.microsoft.com/office/drawing/2014/main" id="{741AEDC2-E08F-5497-1842-F455A748F47B}"/>
              </a:ext>
            </a:extLst>
          </p:cNvPr>
          <p:cNvSpPr txBox="1"/>
          <p:nvPr/>
        </p:nvSpPr>
        <p:spPr>
          <a:xfrm>
            <a:off x="3242685" y="1375324"/>
            <a:ext cx="5346279" cy="584775"/>
          </a:xfrm>
          <a:prstGeom prst="rect">
            <a:avLst/>
          </a:prstGeom>
          <a:noFill/>
        </p:spPr>
        <p:txBody>
          <a:bodyPr wrap="square" rtlCol="0">
            <a:spAutoFit/>
          </a:bodyPr>
          <a:lstStyle/>
          <a:p>
            <a:pPr algn="ctr"/>
            <a:r>
              <a:rPr lang="en-US" sz="3200" dirty="0">
                <a:latin typeface="Rockwell" panose="02060603020205020403" pitchFamily="18" charset="0"/>
                <a:hlinkClick r:id="rId7"/>
              </a:rPr>
              <a:t>GradFIRST FAQs</a:t>
            </a:r>
            <a:endParaRPr lang="en-US" sz="3200" dirty="0">
              <a:latin typeface="Rockwell" panose="02060603020205020403" pitchFamily="18" charset="0"/>
            </a:endParaRPr>
          </a:p>
        </p:txBody>
      </p:sp>
      <p:sp>
        <p:nvSpPr>
          <p:cNvPr id="14" name="TextBox 13">
            <a:extLst>
              <a:ext uri="{FF2B5EF4-FFF2-40B4-BE49-F238E27FC236}">
                <a16:creationId xmlns:a16="http://schemas.microsoft.com/office/drawing/2014/main" id="{19352C1A-023F-C8A5-04EA-5E0C73D98873}"/>
              </a:ext>
            </a:extLst>
          </p:cNvPr>
          <p:cNvSpPr txBox="1"/>
          <p:nvPr/>
        </p:nvSpPr>
        <p:spPr>
          <a:xfrm>
            <a:off x="1176898" y="3662908"/>
            <a:ext cx="9477851" cy="1477328"/>
          </a:xfrm>
          <a:prstGeom prst="rect">
            <a:avLst/>
          </a:prstGeom>
          <a:noFill/>
        </p:spPr>
        <p:txBody>
          <a:bodyPr wrap="square" rtlCol="0">
            <a:spAutoFit/>
          </a:bodyPr>
          <a:lstStyle/>
          <a:p>
            <a:r>
              <a:rPr lang="en-US" dirty="0">
                <a:latin typeface="Rockwell" panose="02060603020205020403" pitchFamily="18" charset="0"/>
              </a:rPr>
              <a:t>The GradFIRST coordinator will send the instructor a Qualtrics form to submit classroom preferences.  The Registrar’s Office will assist the GradFIRST coordinator with reserving those spaces.</a:t>
            </a:r>
          </a:p>
          <a:p>
            <a:endParaRPr lang="en-US" dirty="0">
              <a:latin typeface="Rockwell" panose="02060603020205020403" pitchFamily="18" charset="0"/>
            </a:endParaRPr>
          </a:p>
          <a:p>
            <a:r>
              <a:rPr lang="en-US" dirty="0">
                <a:latin typeface="Rockwell" panose="02060603020205020403" pitchFamily="18" charset="0"/>
              </a:rPr>
              <a:t>If a specific room is not requested, we will gladly look for an available space.</a:t>
            </a:r>
          </a:p>
        </p:txBody>
      </p:sp>
    </p:spTree>
    <p:extLst>
      <p:ext uri="{BB962C8B-B14F-4D97-AF65-F5344CB8AC3E}">
        <p14:creationId xmlns:p14="http://schemas.microsoft.com/office/powerpoint/2010/main" val="2256777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1C535D-8524-0609-614B-4730F04B6A64}"/>
              </a:ext>
            </a:extLst>
          </p:cNvPr>
          <p:cNvSpPr>
            <a:spLocks/>
          </p:cNvSpPr>
          <p:nvPr/>
        </p:nvSpPr>
        <p:spPr>
          <a:xfrm>
            <a:off x="5046132" y="685800"/>
            <a:ext cx="6034375" cy="4688785"/>
          </a:xfrm>
          <a:prstGeom prst="rect">
            <a:avLst/>
          </a:prstGeom>
        </p:spPr>
        <p:txBody>
          <a:bodyPr/>
          <a:lstStyle/>
          <a:p>
            <a:pPr algn="ctr"/>
            <a:endParaRPr lang="en-US" sz="3600" dirty="0">
              <a:ln>
                <a:solidFill>
                  <a:schemeClr val="tx1"/>
                </a:solidFill>
              </a:ln>
              <a:solidFill>
                <a:srgbClr val="FF0000"/>
              </a:solidFill>
              <a:effectLst/>
            </a:endParaRPr>
          </a:p>
        </p:txBody>
      </p:sp>
      <p:sp>
        <p:nvSpPr>
          <p:cNvPr id="4" name="Text Placeholder 3">
            <a:extLst>
              <a:ext uri="{FF2B5EF4-FFF2-40B4-BE49-F238E27FC236}">
                <a16:creationId xmlns:a16="http://schemas.microsoft.com/office/drawing/2014/main" id="{38BCCFD2-1D83-BE1E-9EBB-C33D079048B9}"/>
              </a:ext>
            </a:extLst>
          </p:cNvPr>
          <p:cNvSpPr>
            <a:spLocks/>
          </p:cNvSpPr>
          <p:nvPr/>
        </p:nvSpPr>
        <p:spPr>
          <a:xfrm>
            <a:off x="551747" y="2816182"/>
            <a:ext cx="4126861" cy="2665533"/>
          </a:xfrm>
          <a:prstGeom prst="rect">
            <a:avLst/>
          </a:prstGeom>
        </p:spPr>
        <p:txBody>
          <a:bodyPr/>
          <a:lstStyle/>
          <a:p>
            <a:endParaRPr lang="en-US" dirty="0"/>
          </a:p>
        </p:txBody>
      </p:sp>
      <p:sp>
        <p:nvSpPr>
          <p:cNvPr id="15" name="TextBox 14">
            <a:extLst>
              <a:ext uri="{FF2B5EF4-FFF2-40B4-BE49-F238E27FC236}">
                <a16:creationId xmlns:a16="http://schemas.microsoft.com/office/drawing/2014/main" id="{095339B5-21F5-8B7A-67DC-8C6FA131EF48}"/>
              </a:ext>
            </a:extLst>
          </p:cNvPr>
          <p:cNvSpPr txBox="1"/>
          <p:nvPr/>
        </p:nvSpPr>
        <p:spPr>
          <a:xfrm>
            <a:off x="432721" y="3769626"/>
            <a:ext cx="10843490" cy="1200329"/>
          </a:xfrm>
          <a:prstGeom prst="rect">
            <a:avLst/>
          </a:prstGeom>
          <a:solidFill>
            <a:srgbClr val="FF0000"/>
          </a:solidFill>
        </p:spPr>
        <p:txBody>
          <a:bodyPr wrap="square" rtlCol="0">
            <a:spAutoFit/>
          </a:bodyPr>
          <a:lstStyle/>
          <a:p>
            <a:r>
              <a:rPr lang="en-US" sz="2400" dirty="0">
                <a:solidFill>
                  <a:schemeClr val="bg1"/>
                </a:solidFill>
                <a:latin typeface="Rockwell" panose="02060603020205020403" pitchFamily="18" charset="0"/>
              </a:rPr>
              <a:t>Departments must not create events in 25Live, faux courses in Banner, or reserve rooms on an internal scheduling calendar for FYO and GradFIRST seminars.  This is a violation of Provost Policy.</a:t>
            </a:r>
          </a:p>
        </p:txBody>
      </p:sp>
      <p:sp>
        <p:nvSpPr>
          <p:cNvPr id="16" name="TextBox 15">
            <a:extLst>
              <a:ext uri="{FF2B5EF4-FFF2-40B4-BE49-F238E27FC236}">
                <a16:creationId xmlns:a16="http://schemas.microsoft.com/office/drawing/2014/main" id="{12E487AF-FF8A-7DD2-B484-BD57A9C6B9EC}"/>
              </a:ext>
            </a:extLst>
          </p:cNvPr>
          <p:cNvSpPr txBox="1"/>
          <p:nvPr/>
        </p:nvSpPr>
        <p:spPr>
          <a:xfrm>
            <a:off x="432721" y="685800"/>
            <a:ext cx="10843490" cy="2800767"/>
          </a:xfrm>
          <a:prstGeom prst="rect">
            <a:avLst/>
          </a:prstGeom>
          <a:solidFill>
            <a:schemeClr val="bg1"/>
          </a:solidFill>
          <a:ln w="28575">
            <a:solidFill>
              <a:schemeClr val="tx1"/>
            </a:solidFill>
          </a:ln>
        </p:spPr>
        <p:txBody>
          <a:bodyPr wrap="square" rtlCol="0">
            <a:spAutoFit/>
          </a:bodyPr>
          <a:lstStyle/>
          <a:p>
            <a:pPr algn="ctr"/>
            <a:r>
              <a:rPr lang="en-US" sz="3200" b="1" u="sng" dirty="0">
                <a:solidFill>
                  <a:srgbClr val="FF0909"/>
                </a:solidFill>
                <a:latin typeface="Rockwell" panose="02060603020205020403" pitchFamily="18" charset="0"/>
              </a:rPr>
              <a:t>Requests for a non-centrally coordinated space</a:t>
            </a:r>
          </a:p>
          <a:p>
            <a:pPr algn="ctr"/>
            <a:endParaRPr lang="en-US" sz="2400" b="1" u="sng" dirty="0">
              <a:solidFill>
                <a:srgbClr val="FF0909"/>
              </a:solidFill>
              <a:latin typeface="Rockwell" panose="02060603020205020403" pitchFamily="18" charset="0"/>
            </a:endParaRPr>
          </a:p>
          <a:p>
            <a:r>
              <a:rPr lang="en-US" sz="2400" dirty="0">
                <a:latin typeface="Rockwell" panose="02060603020205020403" pitchFamily="18" charset="0"/>
              </a:rPr>
              <a:t>Often, instructors request a non-centrally coordinated space for their FYO or GradFIRST seminar. In these instances, the Registrar’s Office contacts the department </a:t>
            </a:r>
            <a:r>
              <a:rPr lang="en-US" sz="2400">
                <a:latin typeface="Rockwell" panose="02060603020205020403" pitchFamily="18" charset="0"/>
              </a:rPr>
              <a:t>that controls </a:t>
            </a:r>
            <a:r>
              <a:rPr lang="en-US" sz="2400" dirty="0">
                <a:latin typeface="Rockwell" panose="02060603020205020403" pitchFamily="18" charset="0"/>
              </a:rPr>
              <a:t>the space for permission to reserve the room for the seminar. Scheduling a room on an internal calendar does NOT officially reserve the classroom for a seminar.</a:t>
            </a:r>
          </a:p>
        </p:txBody>
      </p:sp>
    </p:spTree>
    <p:extLst>
      <p:ext uri="{BB962C8B-B14F-4D97-AF65-F5344CB8AC3E}">
        <p14:creationId xmlns:p14="http://schemas.microsoft.com/office/powerpoint/2010/main" val="3762748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B42A74-4439-B3CA-DC71-839E84488C4F}"/>
              </a:ext>
            </a:extLst>
          </p:cNvPr>
          <p:cNvSpPr txBox="1"/>
          <p:nvPr/>
        </p:nvSpPr>
        <p:spPr>
          <a:xfrm>
            <a:off x="350378" y="195065"/>
            <a:ext cx="10887342" cy="5310749"/>
          </a:xfrm>
          <a:prstGeom prst="rect">
            <a:avLst/>
          </a:prstGeom>
          <a:solidFill>
            <a:schemeClr val="bg1"/>
          </a:solidFill>
          <a:ln w="28575">
            <a:solidFill>
              <a:schemeClr val="tx1"/>
            </a:solidFill>
          </a:ln>
        </p:spPr>
        <p:txBody>
          <a:bodyPr wrap="square">
            <a:spAutoFit/>
          </a:bodyPr>
          <a:lstStyle/>
          <a:p>
            <a:pPr marR="0" lvl="0" algn="ctr">
              <a:lnSpc>
                <a:spcPct val="107000"/>
              </a:lnSpc>
              <a:spcBef>
                <a:spcPts val="0"/>
              </a:spcBef>
              <a:spcAft>
                <a:spcPts val="0"/>
              </a:spcAft>
            </a:pPr>
            <a:r>
              <a:rPr lang="en-US" sz="2800" u="sng" kern="100" dirty="0">
                <a:solidFill>
                  <a:srgbClr val="FF0909"/>
                </a:solidFill>
                <a:effectLst/>
                <a:latin typeface="Rockwell" panose="02060603020205020403" pitchFamily="18" charset="0"/>
                <a:ea typeface="Aptos" panose="020B0004020202020204" pitchFamily="34" charset="0"/>
                <a:cs typeface="Times New Roman" panose="02020603050405020304" pitchFamily="18" charset="0"/>
              </a:rPr>
              <a:t>Scheduling a Non-Standard Period Course</a:t>
            </a:r>
            <a:endParaRPr lang="en-US" sz="2800" kern="100" dirty="0">
              <a:solidFill>
                <a:srgbClr val="FF0909"/>
              </a:solidFill>
              <a:effectLst/>
              <a:latin typeface="Rockwell" panose="02060603020205020403" pitchFamily="18" charset="0"/>
              <a:ea typeface="Aptos" panose="020B0004020202020204" pitchFamily="34" charset="0"/>
              <a:cs typeface="Times New Roman" panose="02020603050405020304" pitchFamily="18" charset="0"/>
            </a:endParaRPr>
          </a:p>
          <a:p>
            <a:pPr marL="457200" marR="0">
              <a:lnSpc>
                <a:spcPct val="107000"/>
              </a:lnSpc>
              <a:spcBef>
                <a:spcPts val="0"/>
              </a:spcBef>
              <a:spcAft>
                <a:spcPts val="0"/>
              </a:spcAft>
            </a:pPr>
            <a:r>
              <a:rPr lang="en-US" u="none" strike="noStrike" kern="100" dirty="0">
                <a:effectLst/>
                <a:latin typeface="Rockwell" panose="02060603020205020403" pitchFamily="18" charset="0"/>
                <a:ea typeface="Aptos" panose="020B0004020202020204" pitchFamily="34" charset="0"/>
                <a:cs typeface="Times New Roman" panose="02020603050405020304" pitchFamily="18" charset="0"/>
              </a:rPr>
              <a:t> </a:t>
            </a:r>
            <a:endParaRPr lang="en-US" sz="1600" kern="100" dirty="0">
              <a:effectLst/>
              <a:latin typeface="Rockwell" panose="02060603020205020403" pitchFamily="18"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pPr>
            <a:r>
              <a:rPr lang="en-US" sz="1600" u="sng" kern="100" dirty="0">
                <a:solidFill>
                  <a:srgbClr val="467886"/>
                </a:solidFill>
                <a:effectLst/>
                <a:latin typeface="Rockwell" panose="02060603020205020403" pitchFamily="18" charset="0"/>
                <a:ea typeface="Aptos" panose="020B0004020202020204" pitchFamily="34" charset="0"/>
                <a:cs typeface="Times New Roman" panose="02020603050405020304" pitchFamily="18" charset="0"/>
                <a:hlinkClick r:id="rId3"/>
              </a:rPr>
              <a:t>Non-Standard Period Policy Number 01.03.006</a:t>
            </a:r>
            <a:r>
              <a:rPr lang="en-US" sz="1600" u="none" strike="noStrike" kern="100" dirty="0">
                <a:solidFill>
                  <a:srgbClr val="467886"/>
                </a:solidFill>
                <a:effectLst/>
                <a:latin typeface="Rockwell" panose="02060603020205020403" pitchFamily="18" charset="0"/>
                <a:ea typeface="Aptos" panose="020B0004020202020204" pitchFamily="34" charset="0"/>
                <a:cs typeface="Times New Roman" panose="02020603050405020304" pitchFamily="18" charset="0"/>
              </a:rPr>
              <a:t> </a:t>
            </a:r>
          </a:p>
          <a:p>
            <a:pPr marL="742950" marR="0" lvl="1" indent="-285750">
              <a:lnSpc>
                <a:spcPct val="107000"/>
              </a:lnSpc>
              <a:spcBef>
                <a:spcPts val="0"/>
              </a:spcBef>
              <a:spcAft>
                <a:spcPts val="0"/>
              </a:spcAft>
              <a:buFont typeface="Arial" panose="020B0604020202020204" pitchFamily="34" charset="0"/>
              <a:buChar char="•"/>
            </a:pPr>
            <a:endParaRPr lang="en-US" sz="1600" kern="100" dirty="0">
              <a:effectLst/>
              <a:latin typeface="Rockwell" panose="02060603020205020403" pitchFamily="18"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pPr>
            <a:r>
              <a:rPr lang="en-US" sz="1600" u="sng" kern="100" dirty="0">
                <a:solidFill>
                  <a:srgbClr val="467886"/>
                </a:solidFill>
                <a:effectLst/>
                <a:latin typeface="Rockwell" panose="02060603020205020403" pitchFamily="18" charset="0"/>
                <a:ea typeface="Aptos" panose="020B0004020202020204" pitchFamily="34" charset="0"/>
                <a:cs typeface="Times New Roman" panose="02020603050405020304" pitchFamily="18" charset="0"/>
                <a:hlinkClick r:id="rId4"/>
              </a:rPr>
              <a:t>Procedure to Request Off-Schedule Course Sections</a:t>
            </a:r>
            <a:r>
              <a:rPr lang="en-US" sz="1600" u="none" strike="noStrike" kern="100" dirty="0">
                <a:solidFill>
                  <a:srgbClr val="467886"/>
                </a:solidFill>
                <a:effectLst/>
                <a:latin typeface="Rockwell" panose="02060603020205020403" pitchFamily="18" charset="0"/>
                <a:ea typeface="Aptos" panose="020B0004020202020204" pitchFamily="34" charset="0"/>
                <a:cs typeface="Times New Roman" panose="02020603050405020304" pitchFamily="18" charset="0"/>
              </a:rPr>
              <a:t> </a:t>
            </a:r>
          </a:p>
          <a:p>
            <a:pPr marL="742950" marR="0" lvl="1" indent="-285750">
              <a:lnSpc>
                <a:spcPct val="107000"/>
              </a:lnSpc>
              <a:spcBef>
                <a:spcPts val="0"/>
              </a:spcBef>
              <a:spcAft>
                <a:spcPts val="0"/>
              </a:spcAft>
              <a:buFont typeface="Arial" panose="020B0604020202020204" pitchFamily="34" charset="0"/>
              <a:buChar char="•"/>
            </a:pPr>
            <a:endParaRPr lang="en-US" sz="1600" kern="100" dirty="0">
              <a:effectLst/>
              <a:latin typeface="Rockwell" panose="02060603020205020403" pitchFamily="18"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pPr>
            <a:r>
              <a:rPr lang="en-US" sz="1600" u="sng" kern="100" dirty="0">
                <a:solidFill>
                  <a:srgbClr val="467886"/>
                </a:solidFill>
                <a:effectLst/>
                <a:latin typeface="Rockwell" panose="02060603020205020403" pitchFamily="18" charset="0"/>
                <a:ea typeface="Aptos" panose="020B0004020202020204" pitchFamily="34" charset="0"/>
                <a:cs typeface="Times New Roman" panose="02020603050405020304" pitchFamily="18" charset="0"/>
                <a:hlinkClick r:id="rId5"/>
              </a:rPr>
              <a:t>Daily Class Schedule</a:t>
            </a:r>
            <a:endParaRPr lang="en-US" sz="1600" kern="100" dirty="0">
              <a:effectLst/>
              <a:latin typeface="Rockwell" panose="02060603020205020403" pitchFamily="18" charset="0"/>
              <a:ea typeface="Aptos" panose="020B0004020202020204" pitchFamily="34" charset="0"/>
              <a:cs typeface="Times New Roman" panose="02020603050405020304" pitchFamily="18" charset="0"/>
            </a:endParaRPr>
          </a:p>
          <a:p>
            <a:pPr marR="0">
              <a:lnSpc>
                <a:spcPct val="107000"/>
              </a:lnSpc>
              <a:spcBef>
                <a:spcPts val="0"/>
              </a:spcBef>
              <a:spcAft>
                <a:spcPts val="0"/>
              </a:spcAft>
            </a:pPr>
            <a:endParaRPr lang="en-US" sz="1600" kern="100" dirty="0">
              <a:effectLst/>
              <a:latin typeface="Rockwell" panose="02060603020205020403" pitchFamily="18" charset="0"/>
              <a:ea typeface="Aptos" panose="020B0004020202020204" pitchFamily="34" charset="0"/>
              <a:cs typeface="Times New Roman" panose="02020603050405020304" pitchFamily="18" charset="0"/>
            </a:endParaRPr>
          </a:p>
          <a:p>
            <a:pPr marL="742950" marR="0" lvl="1" indent="-285750" algn="just">
              <a:lnSpc>
                <a:spcPct val="107000"/>
              </a:lnSpc>
              <a:spcBef>
                <a:spcPts val="0"/>
              </a:spcBef>
              <a:spcAft>
                <a:spcPts val="0"/>
              </a:spcAft>
              <a:buFont typeface="Arial" panose="020B0604020202020204" pitchFamily="34" charset="0"/>
              <a:buChar char="•"/>
            </a:pPr>
            <a:r>
              <a:rPr lang="en-US" sz="1600" kern="100" dirty="0">
                <a:effectLst/>
                <a:latin typeface="Rockwell" panose="02060603020205020403" pitchFamily="18" charset="0"/>
                <a:ea typeface="Aptos" panose="020B0004020202020204" pitchFamily="34" charset="0"/>
                <a:cs typeface="Times New Roman" panose="02020603050405020304" pitchFamily="18" charset="0"/>
              </a:rPr>
              <a:t>Monday, Wednesday, and Friday class periods are divided into 50-minute segments, and those on Tuesdays and Thursdays are 75 minutes. Classes must be scheduled and taught during the designated class periods at the designated times. </a:t>
            </a:r>
            <a:r>
              <a:rPr lang="en-US" sz="1600" kern="100" dirty="0">
                <a:solidFill>
                  <a:srgbClr val="FF0909"/>
                </a:solidFill>
                <a:effectLst/>
                <a:latin typeface="Rockwell" panose="02060603020205020403" pitchFamily="18" charset="0"/>
                <a:ea typeface="Aptos" panose="020B0004020202020204" pitchFamily="34" charset="0"/>
                <a:cs typeface="Times New Roman" panose="02020603050405020304" pitchFamily="18" charset="0"/>
              </a:rPr>
              <a:t>All exceptions must be approved by the department head, dean, and the vice president for instruction in advance of their listing in Athena. </a:t>
            </a:r>
            <a:r>
              <a:rPr lang="en-US" sz="1600" kern="100" dirty="0">
                <a:effectLst/>
                <a:latin typeface="Rockwell" panose="02060603020205020403" pitchFamily="18" charset="0"/>
                <a:ea typeface="Aptos" panose="020B0004020202020204" pitchFamily="34" charset="0"/>
                <a:cs typeface="Times New Roman" panose="02020603050405020304" pitchFamily="18" charset="0"/>
              </a:rPr>
              <a:t>This policy is needed to make full use of classroom space and offer students the widest possible choice of classes and time periods.</a:t>
            </a:r>
          </a:p>
          <a:p>
            <a:pPr marL="742950" marR="0" lvl="1" indent="-285750" algn="just">
              <a:lnSpc>
                <a:spcPct val="107000"/>
              </a:lnSpc>
              <a:spcBef>
                <a:spcPts val="0"/>
              </a:spcBef>
              <a:spcAft>
                <a:spcPts val="0"/>
              </a:spcAft>
              <a:buFont typeface="Arial" panose="020B0604020202020204" pitchFamily="34" charset="0"/>
              <a:buChar char="•"/>
            </a:pPr>
            <a:endParaRPr lang="en-US" sz="1600" kern="100" dirty="0">
              <a:effectLst/>
              <a:latin typeface="Rockwell" panose="02060603020205020403" pitchFamily="18" charset="0"/>
              <a:ea typeface="Aptos" panose="020B0004020202020204" pitchFamily="34" charset="0"/>
              <a:cs typeface="Times New Roman" panose="02020603050405020304" pitchFamily="18" charset="0"/>
            </a:endParaRPr>
          </a:p>
          <a:p>
            <a:pPr marL="742950" marR="0" lvl="1" indent="-285750" algn="just">
              <a:lnSpc>
                <a:spcPct val="107000"/>
              </a:lnSpc>
              <a:spcBef>
                <a:spcPts val="0"/>
              </a:spcBef>
              <a:spcAft>
                <a:spcPts val="0"/>
              </a:spcAft>
              <a:buFont typeface="Arial" panose="020B0604020202020204" pitchFamily="34" charset="0"/>
              <a:buChar char="•"/>
            </a:pPr>
            <a:r>
              <a:rPr lang="en-US" sz="1600" kern="100" dirty="0">
                <a:effectLst/>
                <a:latin typeface="Rockwell" panose="02060603020205020403" pitchFamily="18" charset="0"/>
                <a:ea typeface="Aptos" panose="020B0004020202020204" pitchFamily="34" charset="0"/>
                <a:cs typeface="Times New Roman" panose="02020603050405020304" pitchFamily="18" charset="0"/>
              </a:rPr>
              <a:t>Scheduling courses during a non-standard period adversely affects classroom utilization, final exam scheduling, and student schedules.</a:t>
            </a:r>
            <a:endParaRPr lang="en-US" sz="1600" kern="100" dirty="0">
              <a:latin typeface="Rockwell" panose="02060603020205020403" pitchFamily="18" charset="0"/>
              <a:ea typeface="Aptos" panose="020B0004020202020204" pitchFamily="34" charset="0"/>
              <a:cs typeface="Times New Roman" panose="02020603050405020304" pitchFamily="18" charset="0"/>
            </a:endParaRPr>
          </a:p>
          <a:p>
            <a:pPr marL="742950" marR="0" lvl="1" indent="-285750" algn="just">
              <a:lnSpc>
                <a:spcPct val="107000"/>
              </a:lnSpc>
              <a:spcBef>
                <a:spcPts val="0"/>
              </a:spcBef>
              <a:spcAft>
                <a:spcPts val="0"/>
              </a:spcAft>
              <a:buFont typeface="Arial" panose="020B0604020202020204" pitchFamily="34" charset="0"/>
              <a:buChar char="•"/>
            </a:pPr>
            <a:endParaRPr lang="en-US" sz="1600" kern="100" dirty="0">
              <a:effectLst/>
              <a:latin typeface="Rockwell" panose="02060603020205020403" pitchFamily="18" charset="0"/>
              <a:ea typeface="Aptos" panose="020B0004020202020204" pitchFamily="34" charset="0"/>
              <a:cs typeface="Times New Roman" panose="02020603050405020304" pitchFamily="18" charset="0"/>
            </a:endParaRPr>
          </a:p>
          <a:p>
            <a:pPr marL="742950" marR="0" lvl="1" indent="-285750" algn="just">
              <a:lnSpc>
                <a:spcPct val="107000"/>
              </a:lnSpc>
              <a:spcBef>
                <a:spcPts val="0"/>
              </a:spcBef>
              <a:spcAft>
                <a:spcPts val="0"/>
              </a:spcAft>
              <a:buFont typeface="Arial" panose="020B0604020202020204" pitchFamily="34" charset="0"/>
              <a:buChar char="•"/>
            </a:pPr>
            <a:r>
              <a:rPr lang="en-US" sz="1600" dirty="0">
                <a:effectLst/>
                <a:latin typeface="Rockwell" panose="02060603020205020403" pitchFamily="18" charset="0"/>
                <a:ea typeface="Aptos" panose="020B0004020202020204" pitchFamily="34" charset="0"/>
                <a:cs typeface="Times New Roman" panose="02020603050405020304" pitchFamily="18" charset="0"/>
              </a:rPr>
              <a:t>Undergraduate courses scheduled during a non-standard period should be scheduled </a:t>
            </a:r>
            <a:r>
              <a:rPr lang="en-US" sz="1600" u="sng" dirty="0">
                <a:effectLst/>
                <a:latin typeface="Rockwell" panose="02060603020205020403" pitchFamily="18" charset="0"/>
                <a:ea typeface="Aptos" panose="020B0004020202020204" pitchFamily="34" charset="0"/>
                <a:cs typeface="Times New Roman" panose="02020603050405020304" pitchFamily="18" charset="0"/>
              </a:rPr>
              <a:t>after 2 p.m.</a:t>
            </a:r>
            <a:r>
              <a:rPr lang="en-US" sz="1600" dirty="0">
                <a:effectLst/>
                <a:latin typeface="Rockwell" panose="02060603020205020403" pitchFamily="18" charset="0"/>
                <a:ea typeface="Aptos" panose="020B0004020202020204" pitchFamily="34" charset="0"/>
                <a:cs typeface="Times New Roman" panose="02020603050405020304" pitchFamily="18" charset="0"/>
              </a:rPr>
              <a:t> if possible.</a:t>
            </a:r>
            <a:endParaRPr lang="en-US" sz="1600" dirty="0">
              <a:latin typeface="Rockwell" panose="02060603020205020403" pitchFamily="18" charset="0"/>
            </a:endParaRPr>
          </a:p>
        </p:txBody>
      </p:sp>
    </p:spTree>
    <p:extLst>
      <p:ext uri="{BB962C8B-B14F-4D97-AF65-F5344CB8AC3E}">
        <p14:creationId xmlns:p14="http://schemas.microsoft.com/office/powerpoint/2010/main" val="869836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1C535D-8524-0609-614B-4730F04B6A64}"/>
              </a:ext>
            </a:extLst>
          </p:cNvPr>
          <p:cNvSpPr>
            <a:spLocks/>
          </p:cNvSpPr>
          <p:nvPr/>
        </p:nvSpPr>
        <p:spPr>
          <a:xfrm>
            <a:off x="5046132" y="685800"/>
            <a:ext cx="6034375" cy="4688785"/>
          </a:xfrm>
          <a:prstGeom prst="rect">
            <a:avLst/>
          </a:prstGeom>
        </p:spPr>
        <p:txBody>
          <a:bodyPr/>
          <a:lstStyle/>
          <a:p>
            <a:pPr algn="ctr"/>
            <a:endParaRPr lang="en-US" sz="3600" dirty="0">
              <a:ln>
                <a:solidFill>
                  <a:schemeClr val="tx1"/>
                </a:solidFill>
              </a:ln>
              <a:solidFill>
                <a:srgbClr val="FF0000"/>
              </a:solidFill>
              <a:effectLst/>
            </a:endParaRPr>
          </a:p>
        </p:txBody>
      </p:sp>
      <p:sp>
        <p:nvSpPr>
          <p:cNvPr id="4" name="Text Placeholder 3">
            <a:extLst>
              <a:ext uri="{FF2B5EF4-FFF2-40B4-BE49-F238E27FC236}">
                <a16:creationId xmlns:a16="http://schemas.microsoft.com/office/drawing/2014/main" id="{38BCCFD2-1D83-BE1E-9EBB-C33D079048B9}"/>
              </a:ext>
            </a:extLst>
          </p:cNvPr>
          <p:cNvSpPr>
            <a:spLocks/>
          </p:cNvSpPr>
          <p:nvPr/>
        </p:nvSpPr>
        <p:spPr>
          <a:xfrm>
            <a:off x="551747" y="2816182"/>
            <a:ext cx="4126861" cy="2665533"/>
          </a:xfrm>
          <a:prstGeom prst="rect">
            <a:avLst/>
          </a:prstGeom>
        </p:spPr>
        <p:txBody>
          <a:bodyPr/>
          <a:lstStyle/>
          <a:p>
            <a:endParaRPr lang="en-US" dirty="0"/>
          </a:p>
        </p:txBody>
      </p:sp>
      <p:sp>
        <p:nvSpPr>
          <p:cNvPr id="10" name="Content Placeholder 9">
            <a:extLst>
              <a:ext uri="{FF2B5EF4-FFF2-40B4-BE49-F238E27FC236}">
                <a16:creationId xmlns:a16="http://schemas.microsoft.com/office/drawing/2014/main" id="{A52D828A-C963-0467-081D-D08B80EC4C12}"/>
              </a:ext>
            </a:extLst>
          </p:cNvPr>
          <p:cNvSpPr>
            <a:spLocks/>
          </p:cNvSpPr>
          <p:nvPr/>
        </p:nvSpPr>
        <p:spPr>
          <a:xfrm>
            <a:off x="5046132" y="685800"/>
            <a:ext cx="6034375" cy="4688785"/>
          </a:xfrm>
          <a:prstGeom prst="rect">
            <a:avLst/>
          </a:prstGeom>
        </p:spPr>
        <p:txBody>
          <a:bodyPr/>
          <a:lstStyle/>
          <a:p>
            <a:endParaRPr lang="en-US" dirty="0"/>
          </a:p>
        </p:txBody>
      </p:sp>
      <p:sp>
        <p:nvSpPr>
          <p:cNvPr id="5" name="TextBox 4">
            <a:extLst>
              <a:ext uri="{FF2B5EF4-FFF2-40B4-BE49-F238E27FC236}">
                <a16:creationId xmlns:a16="http://schemas.microsoft.com/office/drawing/2014/main" id="{DD47D65A-252D-7932-B106-CBDD1C29D451}"/>
              </a:ext>
            </a:extLst>
          </p:cNvPr>
          <p:cNvSpPr txBox="1"/>
          <p:nvPr/>
        </p:nvSpPr>
        <p:spPr>
          <a:xfrm>
            <a:off x="1477988" y="1165135"/>
            <a:ext cx="2604357" cy="2271737"/>
          </a:xfrm>
          <a:prstGeom prst="rect">
            <a:avLst/>
          </a:prstGeom>
        </p:spPr>
        <p:txBody>
          <a:bodyPr vert="horz" lIns="91440" tIns="45720" rIns="91440" bIns="45720" rtlCol="0" anchor="b">
            <a:normAutofit/>
          </a:bodyPr>
          <a:lstStyle/>
          <a:p>
            <a:pPr algn="r" defTabSz="713232">
              <a:lnSpc>
                <a:spcPct val="90000"/>
              </a:lnSpc>
              <a:spcBef>
                <a:spcPct val="0"/>
              </a:spcBef>
            </a:pPr>
            <a:endParaRPr lang="en-US" sz="2418" kern="1200" cap="all" dirty="0">
              <a:solidFill>
                <a:schemeClr val="accent1"/>
              </a:solidFill>
              <a:latin typeface="+mj-lt"/>
              <a:ea typeface="+mj-ea"/>
              <a:cs typeface="+mj-cs"/>
            </a:endParaRPr>
          </a:p>
          <a:p>
            <a:pPr marL="356616" algn="r" defTabSz="713232">
              <a:lnSpc>
                <a:spcPct val="90000"/>
              </a:lnSpc>
              <a:spcBef>
                <a:spcPct val="0"/>
              </a:spcBef>
              <a:spcAft>
                <a:spcPts val="624"/>
              </a:spcAft>
            </a:pPr>
            <a:r>
              <a:rPr lang="en-US" sz="2418" kern="1200" cap="all" dirty="0">
                <a:solidFill>
                  <a:schemeClr val="accent1"/>
                </a:solidFill>
                <a:latin typeface="+mj-lt"/>
                <a:ea typeface="+mj-ea"/>
                <a:cs typeface="+mj-cs"/>
              </a:rPr>
              <a:t> </a:t>
            </a:r>
          </a:p>
          <a:p>
            <a:pPr algn="r" defTabSz="713232">
              <a:lnSpc>
                <a:spcPct val="90000"/>
              </a:lnSpc>
              <a:spcBef>
                <a:spcPct val="0"/>
              </a:spcBef>
            </a:pPr>
            <a:endParaRPr lang="en-US" sz="2418" kern="1200" cap="all" dirty="0">
              <a:solidFill>
                <a:schemeClr val="accent1"/>
              </a:solidFill>
              <a:latin typeface="+mj-lt"/>
              <a:ea typeface="+mj-ea"/>
              <a:cs typeface="+mj-cs"/>
            </a:endParaRPr>
          </a:p>
          <a:p>
            <a:pPr algn="r" defTabSz="713232">
              <a:lnSpc>
                <a:spcPct val="90000"/>
              </a:lnSpc>
              <a:spcBef>
                <a:spcPct val="0"/>
              </a:spcBef>
            </a:pPr>
            <a:endParaRPr lang="en-US" sz="2418" kern="1200" cap="all" dirty="0">
              <a:solidFill>
                <a:schemeClr val="accent1"/>
              </a:solidFill>
              <a:latin typeface="+mj-lt"/>
              <a:ea typeface="+mj-ea"/>
              <a:cs typeface="+mj-cs"/>
            </a:endParaRPr>
          </a:p>
          <a:p>
            <a:pPr algn="r" defTabSz="914400">
              <a:lnSpc>
                <a:spcPct val="90000"/>
              </a:lnSpc>
              <a:spcBef>
                <a:spcPct val="0"/>
              </a:spcBef>
            </a:pPr>
            <a:endParaRPr lang="en-US" sz="3100" cap="all" dirty="0">
              <a:solidFill>
                <a:schemeClr val="accent1"/>
              </a:solidFill>
              <a:latin typeface="+mj-lt"/>
              <a:ea typeface="+mj-ea"/>
              <a:cs typeface="+mj-cs"/>
            </a:endParaRPr>
          </a:p>
        </p:txBody>
      </p:sp>
      <p:sp>
        <p:nvSpPr>
          <p:cNvPr id="7" name="TextBox 6">
            <a:extLst>
              <a:ext uri="{FF2B5EF4-FFF2-40B4-BE49-F238E27FC236}">
                <a16:creationId xmlns:a16="http://schemas.microsoft.com/office/drawing/2014/main" id="{E1AD55A4-0043-A97F-95F2-975B46D7054C}"/>
              </a:ext>
            </a:extLst>
          </p:cNvPr>
          <p:cNvSpPr txBox="1"/>
          <p:nvPr/>
        </p:nvSpPr>
        <p:spPr>
          <a:xfrm>
            <a:off x="655783" y="120198"/>
            <a:ext cx="10704944" cy="5232202"/>
          </a:xfrm>
          <a:prstGeom prst="rect">
            <a:avLst/>
          </a:prstGeom>
          <a:solidFill>
            <a:schemeClr val="bg1"/>
          </a:solidFill>
          <a:ln w="76200">
            <a:solidFill>
              <a:schemeClr val="tx1"/>
            </a:solidFill>
          </a:ln>
        </p:spPr>
        <p:txBody>
          <a:bodyPr wrap="square" rtlCol="0">
            <a:spAutoFit/>
          </a:bodyPr>
          <a:lstStyle/>
          <a:p>
            <a:pPr algn="ctr" defTabSz="356616"/>
            <a:r>
              <a:rPr lang="en-US" sz="2800" b="1" kern="1200" dirty="0">
                <a:solidFill>
                  <a:schemeClr val="tx1"/>
                </a:solidFill>
                <a:latin typeface="Rockwell" panose="02060603020205020403" pitchFamily="18" charset="0"/>
                <a:hlinkClick r:id="rId4"/>
              </a:rPr>
              <a:t>Evening Test  Policies and Procedures</a:t>
            </a:r>
            <a:endParaRPr lang="en-US" sz="2800" b="1" kern="1200" dirty="0">
              <a:solidFill>
                <a:schemeClr val="tx1"/>
              </a:solidFill>
              <a:latin typeface="Rockwell" panose="02060603020205020403" pitchFamily="18" charset="0"/>
            </a:endParaRPr>
          </a:p>
          <a:p>
            <a:pPr defTabSz="356616"/>
            <a:endParaRPr lang="en-US" kern="1200" dirty="0">
              <a:solidFill>
                <a:schemeClr val="tx1"/>
              </a:solidFill>
              <a:latin typeface="Rockwell" panose="02060603020205020403" pitchFamily="18" charset="0"/>
            </a:endParaRPr>
          </a:p>
          <a:p>
            <a:pPr defTabSz="356616"/>
            <a:r>
              <a:rPr lang="en-US" kern="1200" dirty="0">
                <a:solidFill>
                  <a:schemeClr val="tx1"/>
                </a:solidFill>
                <a:latin typeface="Rockwell" panose="02060603020205020403" pitchFamily="18" charset="0"/>
              </a:rPr>
              <a:t>Request forms should be submitted to the Office of the Registrar (</a:t>
            </a:r>
            <a:r>
              <a:rPr lang="en-US" kern="1200" dirty="0">
                <a:solidFill>
                  <a:schemeClr val="tx1"/>
                </a:solidFill>
                <a:latin typeface="Rockwell" panose="02060603020205020403" pitchFamily="18" charset="0"/>
                <a:hlinkClick r:id="rId5">
                  <a:extLst>
                    <a:ext uri="{A12FA001-AC4F-418D-AE19-62706E023703}">
                      <ahyp:hlinkClr xmlns:ahyp="http://schemas.microsoft.com/office/drawing/2018/hyperlinkcolor" val="tx"/>
                    </a:ext>
                  </a:extLst>
                </a:hlinkClick>
              </a:rPr>
              <a:t>currsys@uga.edu</a:t>
            </a:r>
            <a:r>
              <a:rPr lang="en-US" kern="1200" dirty="0">
                <a:solidFill>
                  <a:schemeClr val="tx1"/>
                </a:solidFill>
                <a:latin typeface="Rockwell" panose="02060603020205020403" pitchFamily="18" charset="0"/>
              </a:rPr>
              <a:t>) at least one month prior to the </a:t>
            </a:r>
            <a:r>
              <a:rPr lang="en-US" kern="1200" dirty="0">
                <a:solidFill>
                  <a:schemeClr val="tx1"/>
                </a:solidFill>
                <a:latin typeface="Rockwell" panose="02060603020205020403" pitchFamily="18" charset="0"/>
                <a:hlinkClick r:id="rId6">
                  <a:extLst>
                    <a:ext uri="{A12FA001-AC4F-418D-AE19-62706E023703}">
                      <ahyp:hlinkClr xmlns:ahyp="http://schemas.microsoft.com/office/drawing/2018/hyperlinkcolor" val="tx"/>
                    </a:ext>
                  </a:extLst>
                </a:hlinkClick>
              </a:rPr>
              <a:t>beginning of registration</a:t>
            </a:r>
            <a:r>
              <a:rPr lang="en-US" kern="1200" dirty="0">
                <a:solidFill>
                  <a:schemeClr val="tx1"/>
                </a:solidFill>
                <a:latin typeface="Rockwell" panose="02060603020205020403" pitchFamily="18" charset="0"/>
              </a:rPr>
              <a:t>. Departments will be notified of approval or denial via email. Approval is granted for one semester and must be requested each semester evening tests will be offered.</a:t>
            </a:r>
          </a:p>
          <a:p>
            <a:pPr defTabSz="356616"/>
            <a:endParaRPr lang="en-US" kern="1200" dirty="0">
              <a:solidFill>
                <a:schemeClr val="tx1"/>
              </a:solidFill>
              <a:latin typeface="Rockwell" panose="02060603020205020403" pitchFamily="18" charset="0"/>
            </a:endParaRPr>
          </a:p>
          <a:p>
            <a:pPr defTabSz="356616"/>
            <a:r>
              <a:rPr lang="en-US" kern="1200" dirty="0">
                <a:solidFill>
                  <a:schemeClr val="tx1"/>
                </a:solidFill>
                <a:latin typeface="Rockwell" panose="02060603020205020403" pitchFamily="18" charset="0"/>
              </a:rPr>
              <a:t>After departments have loaded their evening test meeting days and times in Banner, they may request classroom assignments from the Office of the Registrar at </a:t>
            </a:r>
            <a:r>
              <a:rPr lang="en-US" kern="1200" dirty="0">
                <a:solidFill>
                  <a:srgbClr val="FF0909"/>
                </a:solidFill>
                <a:latin typeface="Rockwell" panose="02060603020205020403" pitchFamily="18" charset="0"/>
                <a:hlinkClick r:id="rId7">
                  <a:extLst>
                    <a:ext uri="{A12FA001-AC4F-418D-AE19-62706E023703}">
                      <ahyp:hlinkClr xmlns:ahyp="http://schemas.microsoft.com/office/drawing/2018/hyperlinkcolor" val="tx"/>
                    </a:ext>
                  </a:extLst>
                </a:hlinkClick>
              </a:rPr>
              <a:t>classrooms@uga.edu</a:t>
            </a:r>
            <a:r>
              <a:rPr lang="en-US" kern="1200" dirty="0">
                <a:solidFill>
                  <a:schemeClr val="tx1"/>
                </a:solidFill>
                <a:latin typeface="Rockwell" panose="02060603020205020403" pitchFamily="18" charset="0"/>
              </a:rPr>
              <a:t>. These requests should include the following:</a:t>
            </a:r>
          </a:p>
          <a:p>
            <a:pPr defTabSz="356616"/>
            <a:endParaRPr lang="en-US" kern="1200" dirty="0">
              <a:solidFill>
                <a:schemeClr val="tx1"/>
              </a:solidFill>
              <a:latin typeface="Rockwell" panose="02060603020205020403" pitchFamily="18" charset="0"/>
            </a:endParaRPr>
          </a:p>
          <a:p>
            <a:pPr defTabSz="356616">
              <a:buFont typeface="Arial" panose="020B0604020202020204" pitchFamily="34" charset="0"/>
              <a:buChar char="•"/>
            </a:pPr>
            <a:r>
              <a:rPr lang="en-US" kern="1200" dirty="0">
                <a:solidFill>
                  <a:schemeClr val="tx1"/>
                </a:solidFill>
                <a:latin typeface="Rockwell" panose="02060603020205020403" pitchFamily="18" charset="0"/>
              </a:rPr>
              <a:t>Term</a:t>
            </a:r>
          </a:p>
          <a:p>
            <a:pPr defTabSz="356616">
              <a:buFont typeface="Arial" panose="020B0604020202020204" pitchFamily="34" charset="0"/>
              <a:buChar char="•"/>
            </a:pPr>
            <a:r>
              <a:rPr lang="en-US" kern="1200" dirty="0">
                <a:solidFill>
                  <a:schemeClr val="tx1"/>
                </a:solidFill>
                <a:latin typeface="Rockwell" panose="02060603020205020403" pitchFamily="18" charset="0"/>
              </a:rPr>
              <a:t>CRN of the course</a:t>
            </a:r>
          </a:p>
          <a:p>
            <a:pPr defTabSz="356616">
              <a:buFont typeface="Arial" panose="020B0604020202020204" pitchFamily="34" charset="0"/>
              <a:buChar char="•"/>
            </a:pPr>
            <a:r>
              <a:rPr lang="en-US" kern="1200" dirty="0">
                <a:solidFill>
                  <a:schemeClr val="tx1"/>
                </a:solidFill>
                <a:latin typeface="Rockwell" panose="02060603020205020403" pitchFamily="18" charset="0"/>
              </a:rPr>
              <a:t>Number of required seats</a:t>
            </a:r>
          </a:p>
          <a:p>
            <a:pPr defTabSz="356616">
              <a:buFont typeface="Arial" panose="020B0604020202020204" pitchFamily="34" charset="0"/>
              <a:buChar char="•"/>
            </a:pPr>
            <a:r>
              <a:rPr lang="en-US" kern="1200" dirty="0">
                <a:solidFill>
                  <a:schemeClr val="tx1"/>
                </a:solidFill>
                <a:latin typeface="Rockwell" panose="02060603020205020403" pitchFamily="18" charset="0"/>
              </a:rPr>
              <a:t>Any location or room feature preferences</a:t>
            </a:r>
          </a:p>
          <a:p>
            <a:pPr defTabSz="356616"/>
            <a:endParaRPr lang="en-US" kern="1200" dirty="0">
              <a:solidFill>
                <a:schemeClr val="tx1"/>
              </a:solidFill>
              <a:latin typeface="Rockwell" panose="02060603020205020403" pitchFamily="18" charset="0"/>
            </a:endParaRPr>
          </a:p>
          <a:p>
            <a:pPr defTabSz="356616"/>
            <a:r>
              <a:rPr lang="en-US" kern="1200" dirty="0">
                <a:solidFill>
                  <a:schemeClr val="tx1"/>
                </a:solidFill>
                <a:latin typeface="Rockwell" panose="02060603020205020403" pitchFamily="18" charset="0"/>
              </a:rPr>
              <a:t>Evening tests are scheduled in 25Live as Academic Test events.  The Registrar’s Office will send a work request to FMD to open and close the building and rooms.  </a:t>
            </a:r>
            <a:endParaRPr lang="en-US" dirty="0">
              <a:latin typeface="Rockwell" panose="02060603020205020403" pitchFamily="18" charset="0"/>
            </a:endParaRPr>
          </a:p>
        </p:txBody>
      </p:sp>
    </p:spTree>
    <p:extLst>
      <p:ext uri="{BB962C8B-B14F-4D97-AF65-F5344CB8AC3E}">
        <p14:creationId xmlns:p14="http://schemas.microsoft.com/office/powerpoint/2010/main" val="886310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1C535D-8524-0609-614B-4730F04B6A64}"/>
              </a:ext>
            </a:extLst>
          </p:cNvPr>
          <p:cNvSpPr>
            <a:spLocks/>
          </p:cNvSpPr>
          <p:nvPr/>
        </p:nvSpPr>
        <p:spPr>
          <a:xfrm>
            <a:off x="5046132" y="685800"/>
            <a:ext cx="6034375" cy="4688785"/>
          </a:xfrm>
          <a:prstGeom prst="rect">
            <a:avLst/>
          </a:prstGeom>
        </p:spPr>
        <p:txBody>
          <a:bodyPr/>
          <a:lstStyle/>
          <a:p>
            <a:pPr algn="ctr"/>
            <a:endParaRPr lang="en-US" sz="3600" dirty="0">
              <a:ln>
                <a:solidFill>
                  <a:schemeClr val="tx1"/>
                </a:solidFill>
              </a:ln>
              <a:solidFill>
                <a:srgbClr val="FF0000"/>
              </a:solidFill>
              <a:effectLst/>
            </a:endParaRPr>
          </a:p>
        </p:txBody>
      </p:sp>
      <p:sp>
        <p:nvSpPr>
          <p:cNvPr id="4" name="Text Placeholder 3">
            <a:extLst>
              <a:ext uri="{FF2B5EF4-FFF2-40B4-BE49-F238E27FC236}">
                <a16:creationId xmlns:a16="http://schemas.microsoft.com/office/drawing/2014/main" id="{38BCCFD2-1D83-BE1E-9EBB-C33D079048B9}"/>
              </a:ext>
            </a:extLst>
          </p:cNvPr>
          <p:cNvSpPr>
            <a:spLocks/>
          </p:cNvSpPr>
          <p:nvPr/>
        </p:nvSpPr>
        <p:spPr>
          <a:xfrm>
            <a:off x="551747" y="2816182"/>
            <a:ext cx="4126861" cy="2665533"/>
          </a:xfrm>
          <a:prstGeom prst="rect">
            <a:avLst/>
          </a:prstGeom>
        </p:spPr>
        <p:txBody>
          <a:bodyPr/>
          <a:lstStyle/>
          <a:p>
            <a:endParaRPr lang="en-US" dirty="0"/>
          </a:p>
        </p:txBody>
      </p:sp>
      <p:sp>
        <p:nvSpPr>
          <p:cNvPr id="10" name="Content Placeholder 9">
            <a:extLst>
              <a:ext uri="{FF2B5EF4-FFF2-40B4-BE49-F238E27FC236}">
                <a16:creationId xmlns:a16="http://schemas.microsoft.com/office/drawing/2014/main" id="{A52D828A-C963-0467-081D-D08B80EC4C12}"/>
              </a:ext>
            </a:extLst>
          </p:cNvPr>
          <p:cNvSpPr>
            <a:spLocks/>
          </p:cNvSpPr>
          <p:nvPr/>
        </p:nvSpPr>
        <p:spPr>
          <a:xfrm>
            <a:off x="5046132" y="685800"/>
            <a:ext cx="6034375" cy="4688785"/>
          </a:xfrm>
          <a:prstGeom prst="rect">
            <a:avLst/>
          </a:prstGeom>
        </p:spPr>
        <p:txBody>
          <a:bodyPr/>
          <a:lstStyle/>
          <a:p>
            <a:endParaRPr lang="en-US" dirty="0"/>
          </a:p>
        </p:txBody>
      </p:sp>
      <p:sp>
        <p:nvSpPr>
          <p:cNvPr id="5" name="TextBox 4">
            <a:extLst>
              <a:ext uri="{FF2B5EF4-FFF2-40B4-BE49-F238E27FC236}">
                <a16:creationId xmlns:a16="http://schemas.microsoft.com/office/drawing/2014/main" id="{DD47D65A-252D-7932-B106-CBDD1C29D451}"/>
              </a:ext>
            </a:extLst>
          </p:cNvPr>
          <p:cNvSpPr txBox="1"/>
          <p:nvPr/>
        </p:nvSpPr>
        <p:spPr>
          <a:xfrm>
            <a:off x="1477988" y="1165135"/>
            <a:ext cx="2604357" cy="2271737"/>
          </a:xfrm>
          <a:prstGeom prst="rect">
            <a:avLst/>
          </a:prstGeom>
        </p:spPr>
        <p:txBody>
          <a:bodyPr vert="horz" lIns="91440" tIns="45720" rIns="91440" bIns="45720" rtlCol="0" anchor="b">
            <a:normAutofit/>
          </a:bodyPr>
          <a:lstStyle/>
          <a:p>
            <a:pPr algn="r" defTabSz="713232">
              <a:lnSpc>
                <a:spcPct val="90000"/>
              </a:lnSpc>
              <a:spcBef>
                <a:spcPct val="0"/>
              </a:spcBef>
            </a:pPr>
            <a:endParaRPr lang="en-US" sz="2418" kern="1200" cap="all">
              <a:solidFill>
                <a:schemeClr val="accent1"/>
              </a:solidFill>
              <a:latin typeface="+mj-lt"/>
              <a:ea typeface="+mj-ea"/>
              <a:cs typeface="+mj-cs"/>
            </a:endParaRPr>
          </a:p>
          <a:p>
            <a:pPr marL="356616" algn="r" defTabSz="713232">
              <a:lnSpc>
                <a:spcPct val="90000"/>
              </a:lnSpc>
              <a:spcBef>
                <a:spcPct val="0"/>
              </a:spcBef>
              <a:spcAft>
                <a:spcPts val="624"/>
              </a:spcAft>
            </a:pPr>
            <a:r>
              <a:rPr lang="en-US" sz="2418" kern="1200" cap="all">
                <a:solidFill>
                  <a:schemeClr val="accent1"/>
                </a:solidFill>
                <a:latin typeface="+mj-lt"/>
                <a:ea typeface="+mj-ea"/>
                <a:cs typeface="+mj-cs"/>
              </a:rPr>
              <a:t> </a:t>
            </a:r>
          </a:p>
          <a:p>
            <a:pPr algn="r" defTabSz="713232">
              <a:lnSpc>
                <a:spcPct val="90000"/>
              </a:lnSpc>
              <a:spcBef>
                <a:spcPct val="0"/>
              </a:spcBef>
            </a:pPr>
            <a:endParaRPr lang="en-US" sz="2418" kern="1200" cap="all">
              <a:solidFill>
                <a:schemeClr val="accent1"/>
              </a:solidFill>
              <a:latin typeface="+mj-lt"/>
              <a:ea typeface="+mj-ea"/>
              <a:cs typeface="+mj-cs"/>
            </a:endParaRPr>
          </a:p>
          <a:p>
            <a:pPr algn="r" defTabSz="713232">
              <a:lnSpc>
                <a:spcPct val="90000"/>
              </a:lnSpc>
              <a:spcBef>
                <a:spcPct val="0"/>
              </a:spcBef>
            </a:pPr>
            <a:endParaRPr lang="en-US" sz="2418" kern="1200" cap="all">
              <a:solidFill>
                <a:schemeClr val="accent1"/>
              </a:solidFill>
              <a:latin typeface="+mj-lt"/>
              <a:ea typeface="+mj-ea"/>
              <a:cs typeface="+mj-cs"/>
            </a:endParaRPr>
          </a:p>
          <a:p>
            <a:pPr algn="r" defTabSz="914400">
              <a:lnSpc>
                <a:spcPct val="90000"/>
              </a:lnSpc>
              <a:spcBef>
                <a:spcPct val="0"/>
              </a:spcBef>
            </a:pPr>
            <a:endParaRPr lang="en-US" sz="3100" cap="all" dirty="0">
              <a:solidFill>
                <a:schemeClr val="accent1"/>
              </a:solidFill>
              <a:latin typeface="+mj-lt"/>
              <a:ea typeface="+mj-ea"/>
              <a:cs typeface="+mj-cs"/>
            </a:endParaRPr>
          </a:p>
        </p:txBody>
      </p:sp>
      <p:pic>
        <p:nvPicPr>
          <p:cNvPr id="6" name="Picture 5">
            <a:extLst>
              <a:ext uri="{FF2B5EF4-FFF2-40B4-BE49-F238E27FC236}">
                <a16:creationId xmlns:a16="http://schemas.microsoft.com/office/drawing/2014/main" id="{630BF444-2CD7-EBF1-AE9A-C599B29AC183}"/>
              </a:ext>
            </a:extLst>
          </p:cNvPr>
          <p:cNvPicPr>
            <a:picLocks noChangeAspect="1"/>
          </p:cNvPicPr>
          <p:nvPr/>
        </p:nvPicPr>
        <p:blipFill>
          <a:blip r:embed="rId4"/>
          <a:stretch>
            <a:fillRect/>
          </a:stretch>
        </p:blipFill>
        <p:spPr>
          <a:xfrm>
            <a:off x="1477988" y="0"/>
            <a:ext cx="8682012" cy="5615709"/>
          </a:xfrm>
          <a:prstGeom prst="rect">
            <a:avLst/>
          </a:prstGeom>
        </p:spPr>
      </p:pic>
    </p:spTree>
    <p:extLst>
      <p:ext uri="{BB962C8B-B14F-4D97-AF65-F5344CB8AC3E}">
        <p14:creationId xmlns:p14="http://schemas.microsoft.com/office/powerpoint/2010/main" val="404330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1C535D-8524-0609-614B-4730F04B6A64}"/>
              </a:ext>
            </a:extLst>
          </p:cNvPr>
          <p:cNvSpPr>
            <a:spLocks/>
          </p:cNvSpPr>
          <p:nvPr/>
        </p:nvSpPr>
        <p:spPr>
          <a:xfrm>
            <a:off x="5046132" y="685800"/>
            <a:ext cx="6034375" cy="4688785"/>
          </a:xfrm>
          <a:prstGeom prst="rect">
            <a:avLst/>
          </a:prstGeom>
        </p:spPr>
        <p:txBody>
          <a:bodyPr/>
          <a:lstStyle/>
          <a:p>
            <a:pPr algn="ctr"/>
            <a:endParaRPr lang="en-US" sz="3600" dirty="0">
              <a:ln>
                <a:solidFill>
                  <a:schemeClr val="tx1"/>
                </a:solidFill>
              </a:ln>
              <a:solidFill>
                <a:srgbClr val="FF0000"/>
              </a:solidFill>
              <a:effectLst/>
            </a:endParaRPr>
          </a:p>
        </p:txBody>
      </p:sp>
      <p:sp>
        <p:nvSpPr>
          <p:cNvPr id="4" name="Text Placeholder 3">
            <a:extLst>
              <a:ext uri="{FF2B5EF4-FFF2-40B4-BE49-F238E27FC236}">
                <a16:creationId xmlns:a16="http://schemas.microsoft.com/office/drawing/2014/main" id="{38BCCFD2-1D83-BE1E-9EBB-C33D079048B9}"/>
              </a:ext>
            </a:extLst>
          </p:cNvPr>
          <p:cNvSpPr>
            <a:spLocks/>
          </p:cNvSpPr>
          <p:nvPr/>
        </p:nvSpPr>
        <p:spPr>
          <a:xfrm>
            <a:off x="444103" y="4630089"/>
            <a:ext cx="10973078" cy="967405"/>
          </a:xfrm>
          <a:prstGeom prst="rect">
            <a:avLst/>
          </a:prstGeom>
          <a:solidFill>
            <a:srgbClr val="FF0000"/>
          </a:solidFill>
        </p:spPr>
        <p:txBody>
          <a:bodyPr/>
          <a:lstStyle/>
          <a:p>
            <a:r>
              <a:rPr lang="en-US" b="1" dirty="0">
                <a:solidFill>
                  <a:schemeClr val="bg1"/>
                </a:solidFill>
                <a:latin typeface="Rockwell" panose="02060603020205020403" pitchFamily="18" charset="0"/>
              </a:rPr>
              <a:t>If a classroom is not required for a final exam, please enter NOFR for the Meeting Type field in Banner.  For example, multiple meeting pattern courses do not need a final exam room assignment during both periods.  NOFR indicates no final exam classroom is required.</a:t>
            </a:r>
          </a:p>
        </p:txBody>
      </p:sp>
      <p:sp>
        <p:nvSpPr>
          <p:cNvPr id="5" name="TextBox 4">
            <a:extLst>
              <a:ext uri="{FF2B5EF4-FFF2-40B4-BE49-F238E27FC236}">
                <a16:creationId xmlns:a16="http://schemas.microsoft.com/office/drawing/2014/main" id="{DD47D65A-252D-7932-B106-CBDD1C29D451}"/>
              </a:ext>
            </a:extLst>
          </p:cNvPr>
          <p:cNvSpPr txBox="1"/>
          <p:nvPr/>
        </p:nvSpPr>
        <p:spPr>
          <a:xfrm>
            <a:off x="212047" y="213919"/>
            <a:ext cx="11384596" cy="1477328"/>
          </a:xfrm>
          <a:prstGeom prst="rect">
            <a:avLst/>
          </a:prstGeom>
          <a:noFill/>
        </p:spPr>
        <p:txBody>
          <a:bodyPr wrap="square" rtlCol="0">
            <a:spAutoFit/>
          </a:bodyPr>
          <a:lstStyle/>
          <a:p>
            <a:pPr algn="ctr"/>
            <a:endParaRPr lang="en-US" dirty="0"/>
          </a:p>
          <a:p>
            <a:pPr algn="ctr"/>
            <a:r>
              <a:rPr lang="en-US" sz="3600" dirty="0">
                <a:latin typeface="Rockwell" panose="02060603020205020403" pitchFamily="18" charset="0"/>
              </a:rPr>
              <a:t>Final and Mass Exam Classroom Scheduling</a:t>
            </a:r>
          </a:p>
          <a:p>
            <a:endParaRPr lang="en-US" dirty="0"/>
          </a:p>
          <a:p>
            <a:endParaRPr lang="en-US" dirty="0"/>
          </a:p>
        </p:txBody>
      </p:sp>
      <p:sp>
        <p:nvSpPr>
          <p:cNvPr id="2" name="TextBox 1">
            <a:extLst>
              <a:ext uri="{FF2B5EF4-FFF2-40B4-BE49-F238E27FC236}">
                <a16:creationId xmlns:a16="http://schemas.microsoft.com/office/drawing/2014/main" id="{04E0EC27-5411-89F0-B607-8719E3A2BD55}"/>
              </a:ext>
            </a:extLst>
          </p:cNvPr>
          <p:cNvSpPr txBox="1"/>
          <p:nvPr/>
        </p:nvSpPr>
        <p:spPr>
          <a:xfrm>
            <a:off x="444105" y="1076770"/>
            <a:ext cx="11152537" cy="800219"/>
          </a:xfrm>
          <a:prstGeom prst="rect">
            <a:avLst/>
          </a:prstGeom>
          <a:noFill/>
        </p:spPr>
        <p:txBody>
          <a:bodyPr wrap="square" rtlCol="0">
            <a:spAutoFit/>
          </a:bodyPr>
          <a:lstStyle/>
          <a:p>
            <a:pPr algn="ctr"/>
            <a:r>
              <a:rPr lang="en-US" sz="2800" dirty="0">
                <a:latin typeface="Rockwell" panose="02060603020205020403" pitchFamily="18" charset="0"/>
                <a:hlinkClick r:id="rId4"/>
              </a:rPr>
              <a:t>Final Exam Calendar, Policies, and Procedures</a:t>
            </a:r>
            <a:endParaRPr lang="en-US" sz="2800" dirty="0">
              <a:latin typeface="Rockwell" panose="02060603020205020403" pitchFamily="18" charset="0"/>
            </a:endParaRPr>
          </a:p>
          <a:p>
            <a:endParaRPr lang="en-US" dirty="0"/>
          </a:p>
        </p:txBody>
      </p:sp>
      <p:sp>
        <p:nvSpPr>
          <p:cNvPr id="8" name="TextBox 7">
            <a:extLst>
              <a:ext uri="{FF2B5EF4-FFF2-40B4-BE49-F238E27FC236}">
                <a16:creationId xmlns:a16="http://schemas.microsoft.com/office/drawing/2014/main" id="{637760DF-0080-C1CC-B117-88EC210BDA4B}"/>
              </a:ext>
            </a:extLst>
          </p:cNvPr>
          <p:cNvSpPr txBox="1"/>
          <p:nvPr/>
        </p:nvSpPr>
        <p:spPr>
          <a:xfrm>
            <a:off x="444104" y="1675435"/>
            <a:ext cx="10973077" cy="2954655"/>
          </a:xfrm>
          <a:prstGeom prst="rect">
            <a:avLst/>
          </a:prstGeom>
          <a:solidFill>
            <a:schemeClr val="bg1"/>
          </a:solidFill>
          <a:ln>
            <a:solidFill>
              <a:srgbClr val="FF0909"/>
            </a:solidFill>
          </a:ln>
        </p:spPr>
        <p:txBody>
          <a:bodyPr wrap="square" rtlCol="0">
            <a:spAutoFit/>
          </a:bodyPr>
          <a:lstStyle/>
          <a:p>
            <a:r>
              <a:rPr lang="en-US" sz="1600" b="1" u="sng" dirty="0">
                <a:latin typeface="Rockwell" panose="02060603020205020403" pitchFamily="18" charset="0"/>
              </a:rPr>
              <a:t>When are final exam room assignments scheduled?</a:t>
            </a:r>
          </a:p>
          <a:p>
            <a:r>
              <a:rPr lang="en-US" sz="1600" dirty="0">
                <a:latin typeface="Rockwell" panose="02060603020205020403" pitchFamily="18" charset="0"/>
              </a:rPr>
              <a:t>The Registrar’s Office makes final exam room assignments. The assignments are published one month before the first day of final exams. Once the process is complete, an email notification will be sent to the class schedulers' listserv.</a:t>
            </a:r>
          </a:p>
          <a:p>
            <a:endParaRPr lang="en-US" sz="1600" dirty="0">
              <a:latin typeface="Rockwell" panose="02060603020205020403" pitchFamily="18" charset="0"/>
            </a:endParaRPr>
          </a:p>
          <a:p>
            <a:r>
              <a:rPr lang="en-US" sz="1600" b="1" u="sng" dirty="0">
                <a:latin typeface="Rockwell" panose="02060603020205020403" pitchFamily="18" charset="0"/>
              </a:rPr>
              <a:t>How do I request a specific room for my final exam?</a:t>
            </a:r>
          </a:p>
          <a:p>
            <a:r>
              <a:rPr lang="en-US" sz="1600" dirty="0">
                <a:latin typeface="Rockwell" panose="02060603020205020403" pitchFamily="18" charset="0"/>
              </a:rPr>
              <a:t>To request a specific room for your final exam, please email </a:t>
            </a:r>
            <a:r>
              <a:rPr lang="en-US" sz="1600" dirty="0">
                <a:latin typeface="Rockwell" panose="02060603020205020403" pitchFamily="18" charset="0"/>
                <a:hlinkClick r:id="rId5"/>
              </a:rPr>
              <a:t>classrooms@uga.edu</a:t>
            </a:r>
            <a:r>
              <a:rPr lang="en-US" sz="1600" dirty="0">
                <a:latin typeface="Rockwell" panose="02060603020205020403" pitchFamily="18" charset="0"/>
              </a:rPr>
              <a:t> after the room assignments have been published.</a:t>
            </a:r>
          </a:p>
          <a:p>
            <a:endParaRPr lang="en-US" sz="1600" dirty="0">
              <a:latin typeface="Rockwell" panose="02060603020205020403" pitchFamily="18" charset="0"/>
            </a:endParaRPr>
          </a:p>
          <a:p>
            <a:r>
              <a:rPr lang="en-US" sz="1600" dirty="0">
                <a:latin typeface="Rockwell" panose="02060603020205020403" pitchFamily="18" charset="0"/>
              </a:rPr>
              <a:t>25Live will schedule final exams in non-centrally coordinated spaces if the regular course meeting is in the room.</a:t>
            </a:r>
          </a:p>
          <a:p>
            <a:endParaRPr lang="en-US" sz="1400" dirty="0">
              <a:latin typeface="Rockwell" panose="02060603020205020403" pitchFamily="18" charset="0"/>
            </a:endParaRPr>
          </a:p>
          <a:p>
            <a:endParaRPr lang="en-US" sz="1200" dirty="0">
              <a:latin typeface="Rockwell" panose="02060603020205020403" pitchFamily="18" charset="0"/>
            </a:endParaRPr>
          </a:p>
        </p:txBody>
      </p:sp>
    </p:spTree>
    <p:extLst>
      <p:ext uri="{BB962C8B-B14F-4D97-AF65-F5344CB8AC3E}">
        <p14:creationId xmlns:p14="http://schemas.microsoft.com/office/powerpoint/2010/main" val="11205178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1C535D-8524-0609-614B-4730F04B6A64}"/>
              </a:ext>
            </a:extLst>
          </p:cNvPr>
          <p:cNvSpPr>
            <a:spLocks/>
          </p:cNvSpPr>
          <p:nvPr/>
        </p:nvSpPr>
        <p:spPr>
          <a:xfrm>
            <a:off x="5046132" y="685800"/>
            <a:ext cx="6034375" cy="4688785"/>
          </a:xfrm>
          <a:prstGeom prst="rect">
            <a:avLst/>
          </a:prstGeom>
        </p:spPr>
        <p:txBody>
          <a:bodyPr/>
          <a:lstStyle/>
          <a:p>
            <a:pPr algn="ctr"/>
            <a:endParaRPr lang="en-US" sz="3600" dirty="0">
              <a:ln>
                <a:solidFill>
                  <a:schemeClr val="tx1"/>
                </a:solidFill>
              </a:ln>
              <a:solidFill>
                <a:srgbClr val="FF0000"/>
              </a:solidFill>
              <a:effectLst/>
            </a:endParaRPr>
          </a:p>
        </p:txBody>
      </p:sp>
      <p:sp>
        <p:nvSpPr>
          <p:cNvPr id="4" name="Text Placeholder 3">
            <a:extLst>
              <a:ext uri="{FF2B5EF4-FFF2-40B4-BE49-F238E27FC236}">
                <a16:creationId xmlns:a16="http://schemas.microsoft.com/office/drawing/2014/main" id="{38BCCFD2-1D83-BE1E-9EBB-C33D079048B9}"/>
              </a:ext>
            </a:extLst>
          </p:cNvPr>
          <p:cNvSpPr>
            <a:spLocks/>
          </p:cNvSpPr>
          <p:nvPr/>
        </p:nvSpPr>
        <p:spPr>
          <a:xfrm>
            <a:off x="551747" y="2816182"/>
            <a:ext cx="4126861" cy="2665533"/>
          </a:xfrm>
          <a:prstGeom prst="rect">
            <a:avLst/>
          </a:prstGeom>
        </p:spPr>
        <p:txBody>
          <a:bodyPr/>
          <a:lstStyle/>
          <a:p>
            <a:endParaRPr lang="en-US" dirty="0"/>
          </a:p>
        </p:txBody>
      </p:sp>
      <p:sp>
        <p:nvSpPr>
          <p:cNvPr id="5" name="TextBox 4">
            <a:extLst>
              <a:ext uri="{FF2B5EF4-FFF2-40B4-BE49-F238E27FC236}">
                <a16:creationId xmlns:a16="http://schemas.microsoft.com/office/drawing/2014/main" id="{DD47D65A-252D-7932-B106-CBDD1C29D451}"/>
              </a:ext>
            </a:extLst>
          </p:cNvPr>
          <p:cNvSpPr txBox="1"/>
          <p:nvPr/>
        </p:nvSpPr>
        <p:spPr>
          <a:xfrm>
            <a:off x="212047" y="213919"/>
            <a:ext cx="11384596" cy="1477328"/>
          </a:xfrm>
          <a:prstGeom prst="rect">
            <a:avLst/>
          </a:prstGeom>
          <a:noFill/>
        </p:spPr>
        <p:txBody>
          <a:bodyPr wrap="square" rtlCol="0">
            <a:spAutoFit/>
          </a:bodyPr>
          <a:lstStyle/>
          <a:p>
            <a:pPr algn="ctr"/>
            <a:endParaRPr lang="en-US" dirty="0"/>
          </a:p>
          <a:p>
            <a:pPr algn="ctr"/>
            <a:r>
              <a:rPr lang="en-US" sz="3600" dirty="0">
                <a:latin typeface="Rockwell" panose="02060603020205020403" pitchFamily="18" charset="0"/>
              </a:rPr>
              <a:t>Final and Mass Exam Classroom Scheduling</a:t>
            </a:r>
          </a:p>
          <a:p>
            <a:endParaRPr lang="en-US" dirty="0"/>
          </a:p>
          <a:p>
            <a:endParaRPr lang="en-US" dirty="0"/>
          </a:p>
        </p:txBody>
      </p:sp>
      <p:sp>
        <p:nvSpPr>
          <p:cNvPr id="2" name="TextBox 1">
            <a:extLst>
              <a:ext uri="{FF2B5EF4-FFF2-40B4-BE49-F238E27FC236}">
                <a16:creationId xmlns:a16="http://schemas.microsoft.com/office/drawing/2014/main" id="{04E0EC27-5411-89F0-B607-8719E3A2BD55}"/>
              </a:ext>
            </a:extLst>
          </p:cNvPr>
          <p:cNvSpPr txBox="1"/>
          <p:nvPr/>
        </p:nvSpPr>
        <p:spPr>
          <a:xfrm>
            <a:off x="444105" y="1076770"/>
            <a:ext cx="11152537" cy="800219"/>
          </a:xfrm>
          <a:prstGeom prst="rect">
            <a:avLst/>
          </a:prstGeom>
          <a:noFill/>
        </p:spPr>
        <p:txBody>
          <a:bodyPr wrap="square" rtlCol="0">
            <a:spAutoFit/>
          </a:bodyPr>
          <a:lstStyle/>
          <a:p>
            <a:pPr algn="ctr"/>
            <a:r>
              <a:rPr lang="en-US" sz="2800" dirty="0">
                <a:latin typeface="Rockwell" panose="02060603020205020403" pitchFamily="18" charset="0"/>
                <a:hlinkClick r:id="rId4"/>
              </a:rPr>
              <a:t>Final Exam Calendar, Policies, and Procedures</a:t>
            </a:r>
            <a:endParaRPr lang="en-US" sz="2800" dirty="0">
              <a:latin typeface="Rockwell" panose="02060603020205020403" pitchFamily="18" charset="0"/>
            </a:endParaRPr>
          </a:p>
          <a:p>
            <a:endParaRPr lang="en-US" dirty="0"/>
          </a:p>
        </p:txBody>
      </p:sp>
      <p:sp>
        <p:nvSpPr>
          <p:cNvPr id="9" name="TextBox 8">
            <a:extLst>
              <a:ext uri="{FF2B5EF4-FFF2-40B4-BE49-F238E27FC236}">
                <a16:creationId xmlns:a16="http://schemas.microsoft.com/office/drawing/2014/main" id="{3F6DBB98-CF7E-EB6A-B7F5-D4F3731CFE7D}"/>
              </a:ext>
            </a:extLst>
          </p:cNvPr>
          <p:cNvSpPr txBox="1"/>
          <p:nvPr/>
        </p:nvSpPr>
        <p:spPr>
          <a:xfrm>
            <a:off x="444105" y="1677408"/>
            <a:ext cx="10970095" cy="3416320"/>
          </a:xfrm>
          <a:prstGeom prst="rect">
            <a:avLst/>
          </a:prstGeom>
          <a:solidFill>
            <a:schemeClr val="bg1"/>
          </a:solidFill>
          <a:ln>
            <a:solidFill>
              <a:srgbClr val="FF0909"/>
            </a:solidFill>
          </a:ln>
        </p:spPr>
        <p:txBody>
          <a:bodyPr wrap="square" rtlCol="0">
            <a:spAutoFit/>
          </a:bodyPr>
          <a:lstStyle/>
          <a:p>
            <a:r>
              <a:rPr lang="en-US" b="1" u="sng" dirty="0">
                <a:latin typeface="Rockwell" panose="02060603020205020403" pitchFamily="18" charset="0"/>
              </a:rPr>
              <a:t>How are mass final exams scheduled</a:t>
            </a:r>
            <a:r>
              <a:rPr lang="en-US" b="1" dirty="0">
                <a:latin typeface="Rockwell" panose="02060603020205020403" pitchFamily="18" charset="0"/>
              </a:rPr>
              <a:t>?</a:t>
            </a:r>
          </a:p>
          <a:p>
            <a:r>
              <a:rPr lang="en-US" dirty="0">
                <a:latin typeface="Rockwell" panose="02060603020205020403" pitchFamily="18" charset="0"/>
              </a:rPr>
              <a:t>An email will be sent to the departments that have received prior approval to offer mass final exams requesting their preferred spaces.</a:t>
            </a:r>
          </a:p>
          <a:p>
            <a:endParaRPr lang="en-US" dirty="0">
              <a:latin typeface="Rockwell" panose="02060603020205020403" pitchFamily="18" charset="0"/>
            </a:endParaRPr>
          </a:p>
          <a:p>
            <a:r>
              <a:rPr lang="en-US" dirty="0">
                <a:latin typeface="Rockwell" panose="02060603020205020403" pitchFamily="18" charset="0"/>
              </a:rPr>
              <a:t>The Registrar’s Office will reserve those rooms and coordinated FMD to open/close the building and rooms.</a:t>
            </a:r>
          </a:p>
          <a:p>
            <a:endParaRPr lang="en-US" dirty="0">
              <a:latin typeface="Rockwell" panose="02060603020205020403" pitchFamily="18" charset="0"/>
            </a:endParaRPr>
          </a:p>
          <a:p>
            <a:r>
              <a:rPr lang="en-US" dirty="0">
                <a:latin typeface="Rockwell" panose="02060603020205020403" pitchFamily="18" charset="0"/>
              </a:rPr>
              <a:t>If a department receives permission to offer a mass final exam, ALL sections of the course must participate in the mass final.</a:t>
            </a:r>
          </a:p>
          <a:p>
            <a:endParaRPr lang="en-US" dirty="0">
              <a:latin typeface="Rockwell" panose="02060603020205020403" pitchFamily="18" charset="0"/>
            </a:endParaRPr>
          </a:p>
          <a:p>
            <a:r>
              <a:rPr lang="en-US" dirty="0">
                <a:latin typeface="Rockwell" panose="02060603020205020403" pitchFamily="18" charset="0"/>
              </a:rPr>
              <a:t>Enter NOFR in the Meeting Type field in Banner for these courses.</a:t>
            </a:r>
          </a:p>
          <a:p>
            <a:endParaRPr lang="en-US" dirty="0">
              <a:latin typeface="Rockwell" panose="02060603020205020403" pitchFamily="18" charset="0"/>
            </a:endParaRPr>
          </a:p>
        </p:txBody>
      </p:sp>
    </p:spTree>
    <p:extLst>
      <p:ext uri="{BB962C8B-B14F-4D97-AF65-F5344CB8AC3E}">
        <p14:creationId xmlns:p14="http://schemas.microsoft.com/office/powerpoint/2010/main" val="1376842687"/>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491F4-EFC2-4E68-82CE-4D7C87737C7B}"/>
              </a:ext>
            </a:extLst>
          </p:cNvPr>
          <p:cNvSpPr>
            <a:spLocks noGrp="1"/>
          </p:cNvSpPr>
          <p:nvPr>
            <p:ph type="title"/>
          </p:nvPr>
        </p:nvSpPr>
        <p:spPr>
          <a:xfrm>
            <a:off x="901190" y="392876"/>
            <a:ext cx="10627087" cy="470249"/>
          </a:xfrm>
        </p:spPr>
        <p:txBody>
          <a:bodyPr>
            <a:noAutofit/>
          </a:bodyPr>
          <a:lstStyle/>
          <a:p>
            <a:r>
              <a:rPr lang="en-US" b="1" u="sng" dirty="0">
                <a:solidFill>
                  <a:schemeClr val="tx1"/>
                </a:solidFill>
                <a:ea typeface="Adobe Heiti Std R" panose="020B0400000000000000" pitchFamily="34" charset="-128"/>
              </a:rPr>
              <a:t>Central scheduling classroom terms</a:t>
            </a:r>
          </a:p>
        </p:txBody>
      </p:sp>
      <p:sp>
        <p:nvSpPr>
          <p:cNvPr id="3" name="Content Placeholder 2">
            <a:extLst>
              <a:ext uri="{FF2B5EF4-FFF2-40B4-BE49-F238E27FC236}">
                <a16:creationId xmlns:a16="http://schemas.microsoft.com/office/drawing/2014/main" id="{93D7D2A1-C4EF-44BF-9E22-635305653F14}"/>
              </a:ext>
            </a:extLst>
          </p:cNvPr>
          <p:cNvSpPr>
            <a:spLocks noGrp="1"/>
          </p:cNvSpPr>
          <p:nvPr>
            <p:ph sz="quarter" idx="13"/>
          </p:nvPr>
        </p:nvSpPr>
        <p:spPr>
          <a:xfrm>
            <a:off x="241634" y="863125"/>
            <a:ext cx="11708731" cy="5264208"/>
          </a:xfrm>
        </p:spPr>
        <p:txBody>
          <a:bodyPr>
            <a:noAutofit/>
          </a:bodyPr>
          <a:lstStyle/>
          <a:p>
            <a:pPr marL="914400" lvl="2" indent="0">
              <a:lnSpc>
                <a:spcPct val="100000"/>
              </a:lnSpc>
              <a:buNone/>
            </a:pPr>
            <a:endParaRPr lang="en-US" sz="1200" dirty="0">
              <a:latin typeface="+mj-lt"/>
            </a:endParaRPr>
          </a:p>
          <a:p>
            <a:pPr marL="457200" lvl="1" indent="0">
              <a:lnSpc>
                <a:spcPct val="100000"/>
              </a:lnSpc>
              <a:buNone/>
            </a:pPr>
            <a:r>
              <a:rPr lang="en-US" sz="2800" b="1" i="1" u="sng" dirty="0">
                <a:solidFill>
                  <a:srgbClr val="FF0000"/>
                </a:solidFill>
                <a:latin typeface="+mj-lt"/>
              </a:rPr>
              <a:t>Provost Centrally-Coordinated Classrooms</a:t>
            </a:r>
            <a:endParaRPr lang="en-US" sz="2800" u="sng" dirty="0">
              <a:solidFill>
                <a:srgbClr val="FF0000"/>
              </a:solidFill>
              <a:latin typeface="+mj-lt"/>
            </a:endParaRPr>
          </a:p>
          <a:p>
            <a:pPr marL="914400" lvl="2" indent="0">
              <a:lnSpc>
                <a:spcPct val="100000"/>
              </a:lnSpc>
              <a:buNone/>
            </a:pPr>
            <a:r>
              <a:rPr lang="en-US" sz="2000" dirty="0">
                <a:latin typeface="+mj-lt"/>
                <a:cs typeface="Aharoni" panose="02010803020104030203" pitchFamily="2" charset="-79"/>
              </a:rPr>
              <a:t>Classrooms that are exclusively controlled by the Provost. The Registrar’s Office and CRETS are the only departments permitted to reserve these spaces, such as the Miller Learning Center and Instructional Plaza.</a:t>
            </a:r>
          </a:p>
          <a:p>
            <a:pPr marL="914400" lvl="2" indent="0">
              <a:lnSpc>
                <a:spcPct val="100000"/>
              </a:lnSpc>
              <a:buNone/>
            </a:pPr>
            <a:endParaRPr lang="en-US" sz="1200" dirty="0">
              <a:latin typeface="+mj-lt"/>
            </a:endParaRPr>
          </a:p>
          <a:p>
            <a:pPr marL="457200" lvl="1" indent="0">
              <a:lnSpc>
                <a:spcPct val="100000"/>
              </a:lnSpc>
              <a:buNone/>
            </a:pPr>
            <a:r>
              <a:rPr lang="en-US" sz="2800" b="1" i="1" u="sng" dirty="0">
                <a:solidFill>
                  <a:srgbClr val="FF0000"/>
                </a:solidFill>
                <a:latin typeface="+mj-lt"/>
              </a:rPr>
              <a:t>Active Learning Classrooms</a:t>
            </a:r>
            <a:endParaRPr lang="en-US" sz="2800" u="sng" dirty="0">
              <a:solidFill>
                <a:srgbClr val="FF0000"/>
              </a:solidFill>
              <a:latin typeface="+mj-lt"/>
            </a:endParaRPr>
          </a:p>
          <a:p>
            <a:pPr marL="914400" lvl="2" indent="0">
              <a:lnSpc>
                <a:spcPct val="100000"/>
              </a:lnSpc>
              <a:buNone/>
            </a:pPr>
            <a:r>
              <a:rPr lang="en-US" sz="2000" dirty="0">
                <a:latin typeface="+mj-lt"/>
              </a:rPr>
              <a:t>Active Learning classrooms have multiple features.  Please list the specific features that an instructor needs when requesting an Active Learning space.</a:t>
            </a:r>
          </a:p>
          <a:p>
            <a:pPr marL="914400" lvl="2" indent="0">
              <a:lnSpc>
                <a:spcPct val="100000"/>
              </a:lnSpc>
              <a:buNone/>
            </a:pPr>
            <a:endParaRPr lang="en-US" sz="1200" dirty="0">
              <a:latin typeface="+mj-lt"/>
            </a:endParaRPr>
          </a:p>
          <a:p>
            <a:pPr marL="457200" lvl="1" indent="0">
              <a:lnSpc>
                <a:spcPct val="100000"/>
              </a:lnSpc>
              <a:buNone/>
            </a:pPr>
            <a:r>
              <a:rPr lang="en-US" sz="2800" b="1" i="1" u="sng" dirty="0">
                <a:solidFill>
                  <a:srgbClr val="FF0000"/>
                </a:solidFill>
                <a:latin typeface="+mj-lt"/>
              </a:rPr>
              <a:t>Event Spaces</a:t>
            </a:r>
            <a:endParaRPr lang="en-US" sz="2800" u="sng" dirty="0">
              <a:solidFill>
                <a:srgbClr val="FF0000"/>
              </a:solidFill>
              <a:latin typeface="+mj-lt"/>
            </a:endParaRPr>
          </a:p>
          <a:p>
            <a:pPr marL="914400" lvl="2" indent="0">
              <a:lnSpc>
                <a:spcPct val="100000"/>
              </a:lnSpc>
              <a:buNone/>
            </a:pPr>
            <a:r>
              <a:rPr lang="en-US" sz="2000" dirty="0">
                <a:latin typeface="+mj-lt"/>
              </a:rPr>
              <a:t>Rooms that are exclusively used for events and fees are involved. Courses are not permitted to be scheduled in these locations, which are primarily managed by CRETS. (Memorial Hall, Tate Theater, the Chapel, etc.)</a:t>
            </a:r>
          </a:p>
          <a:p>
            <a:pPr marL="914400" lvl="2" indent="0">
              <a:lnSpc>
                <a:spcPct val="100000"/>
              </a:lnSpc>
              <a:buNone/>
            </a:pPr>
            <a:endParaRPr lang="en-US" sz="1200" dirty="0">
              <a:latin typeface="+mj-lt"/>
            </a:endParaRPr>
          </a:p>
          <a:p>
            <a:pPr marL="914400" lvl="2" indent="0">
              <a:lnSpc>
                <a:spcPct val="100000"/>
              </a:lnSpc>
              <a:buNone/>
            </a:pPr>
            <a:endParaRPr lang="en-US" sz="1200" dirty="0">
              <a:latin typeface="+mj-lt"/>
            </a:endParaRPr>
          </a:p>
          <a:p>
            <a:pPr marL="0" indent="0">
              <a:buNone/>
            </a:pPr>
            <a:endParaRPr lang="en-US" sz="2400" dirty="0">
              <a:latin typeface="Bahnschrift" panose="020B0502040204020203" pitchFamily="34" charset="0"/>
              <a:ea typeface="Adobe Heiti Std R" panose="020B0400000000000000" pitchFamily="34" charset="-128"/>
            </a:endParaRPr>
          </a:p>
        </p:txBody>
      </p:sp>
    </p:spTree>
    <p:extLst>
      <p:ext uri="{BB962C8B-B14F-4D97-AF65-F5344CB8AC3E}">
        <p14:creationId xmlns:p14="http://schemas.microsoft.com/office/powerpoint/2010/main" val="18761948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 calcmode="lin" valueType="num">
                                      <p:cBhvr additive="base">
                                        <p:cTn id="1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 calcmode="lin" valueType="num">
                                      <p:cBhvr additive="base">
                                        <p:cTn id="2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8D3D5FC-21CF-41DB-9957-AC4DACC7628C}"/>
              </a:ext>
            </a:extLst>
          </p:cNvPr>
          <p:cNvSpPr txBox="1"/>
          <p:nvPr/>
        </p:nvSpPr>
        <p:spPr>
          <a:xfrm>
            <a:off x="0" y="-85219"/>
            <a:ext cx="12192000" cy="707886"/>
          </a:xfrm>
          <a:prstGeom prst="rect">
            <a:avLst/>
          </a:prstGeom>
          <a:solidFill>
            <a:schemeClr val="bg1"/>
          </a:solidFill>
        </p:spPr>
        <p:txBody>
          <a:bodyPr wrap="square" rtlCol="0">
            <a:spAutoFit/>
          </a:bodyPr>
          <a:lstStyle/>
          <a:p>
            <a:pPr algn="ctr"/>
            <a:r>
              <a:rPr lang="en-US" sz="4000" b="1" u="sng" dirty="0">
                <a:solidFill>
                  <a:schemeClr val="tx1">
                    <a:lumMod val="75000"/>
                    <a:lumOff val="25000"/>
                  </a:schemeClr>
                </a:solidFill>
                <a:latin typeface="Rockwell" panose="02060603020205020403" pitchFamily="18" charset="0"/>
                <a:hlinkClick r:id="rId3"/>
              </a:rPr>
              <a:t>Policy Library for Classroom Management</a:t>
            </a:r>
            <a:endParaRPr lang="en-US" sz="4000" b="1" u="sng" dirty="0">
              <a:solidFill>
                <a:schemeClr val="tx1">
                  <a:lumMod val="75000"/>
                  <a:lumOff val="25000"/>
                </a:schemeClr>
              </a:solidFill>
              <a:latin typeface="Rockwell" panose="02060603020205020403" pitchFamily="18" charset="0"/>
            </a:endParaRPr>
          </a:p>
        </p:txBody>
      </p:sp>
      <p:pic>
        <p:nvPicPr>
          <p:cNvPr id="17" name="Picture 16">
            <a:extLst>
              <a:ext uri="{FF2B5EF4-FFF2-40B4-BE49-F238E27FC236}">
                <a16:creationId xmlns:a16="http://schemas.microsoft.com/office/drawing/2014/main" id="{78CAADF2-F6DB-1CCF-5E5E-57B5993592BF}"/>
              </a:ext>
            </a:extLst>
          </p:cNvPr>
          <p:cNvPicPr>
            <a:picLocks noChangeAspect="1"/>
          </p:cNvPicPr>
          <p:nvPr/>
        </p:nvPicPr>
        <p:blipFill>
          <a:blip r:embed="rId4"/>
          <a:stretch>
            <a:fillRect/>
          </a:stretch>
        </p:blipFill>
        <p:spPr>
          <a:xfrm>
            <a:off x="6336146" y="669987"/>
            <a:ext cx="5751622" cy="2699493"/>
          </a:xfrm>
          <a:prstGeom prst="rect">
            <a:avLst/>
          </a:prstGeom>
        </p:spPr>
      </p:pic>
      <p:pic>
        <p:nvPicPr>
          <p:cNvPr id="19" name="Picture 18">
            <a:extLst>
              <a:ext uri="{FF2B5EF4-FFF2-40B4-BE49-F238E27FC236}">
                <a16:creationId xmlns:a16="http://schemas.microsoft.com/office/drawing/2014/main" id="{89FAC266-13C8-285B-926A-84F911C7E417}"/>
              </a:ext>
            </a:extLst>
          </p:cNvPr>
          <p:cNvPicPr>
            <a:picLocks noChangeAspect="1"/>
          </p:cNvPicPr>
          <p:nvPr/>
        </p:nvPicPr>
        <p:blipFill>
          <a:blip r:embed="rId5"/>
          <a:stretch>
            <a:fillRect/>
          </a:stretch>
        </p:blipFill>
        <p:spPr>
          <a:xfrm>
            <a:off x="3115957" y="3719429"/>
            <a:ext cx="6440378" cy="2611611"/>
          </a:xfrm>
          <a:prstGeom prst="rect">
            <a:avLst/>
          </a:prstGeom>
        </p:spPr>
      </p:pic>
      <p:pic>
        <p:nvPicPr>
          <p:cNvPr id="21" name="Picture 20">
            <a:extLst>
              <a:ext uri="{FF2B5EF4-FFF2-40B4-BE49-F238E27FC236}">
                <a16:creationId xmlns:a16="http://schemas.microsoft.com/office/drawing/2014/main" id="{43E299CF-A0B5-B767-98B5-6E1CA73B518D}"/>
              </a:ext>
            </a:extLst>
          </p:cNvPr>
          <p:cNvPicPr>
            <a:picLocks noChangeAspect="1"/>
          </p:cNvPicPr>
          <p:nvPr/>
        </p:nvPicPr>
        <p:blipFill>
          <a:blip r:embed="rId6"/>
          <a:stretch>
            <a:fillRect/>
          </a:stretch>
        </p:blipFill>
        <p:spPr>
          <a:xfrm>
            <a:off x="104232" y="696922"/>
            <a:ext cx="5751622" cy="2645621"/>
          </a:xfrm>
          <a:prstGeom prst="rect">
            <a:avLst/>
          </a:prstGeom>
        </p:spPr>
      </p:pic>
    </p:spTree>
    <p:extLst>
      <p:ext uri="{BB962C8B-B14F-4D97-AF65-F5344CB8AC3E}">
        <p14:creationId xmlns:p14="http://schemas.microsoft.com/office/powerpoint/2010/main" val="202394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8D3D5FC-21CF-41DB-9957-AC4DACC7628C}"/>
              </a:ext>
            </a:extLst>
          </p:cNvPr>
          <p:cNvSpPr txBox="1"/>
          <p:nvPr/>
        </p:nvSpPr>
        <p:spPr>
          <a:xfrm>
            <a:off x="0" y="-85219"/>
            <a:ext cx="12192000" cy="707886"/>
          </a:xfrm>
          <a:prstGeom prst="rect">
            <a:avLst/>
          </a:prstGeom>
          <a:solidFill>
            <a:schemeClr val="bg1"/>
          </a:solidFill>
        </p:spPr>
        <p:txBody>
          <a:bodyPr wrap="square" rtlCol="0">
            <a:spAutoFit/>
          </a:bodyPr>
          <a:lstStyle/>
          <a:p>
            <a:pPr algn="ctr"/>
            <a:r>
              <a:rPr lang="en-US" sz="4000" b="1" u="sng" dirty="0">
                <a:solidFill>
                  <a:schemeClr val="tx1">
                    <a:lumMod val="75000"/>
                    <a:lumOff val="25000"/>
                  </a:schemeClr>
                </a:solidFill>
                <a:latin typeface="Rockwell" panose="02060603020205020403" pitchFamily="18" charset="0"/>
                <a:hlinkClick r:id="rId3"/>
              </a:rPr>
              <a:t>Policy Library for Classroom Management</a:t>
            </a:r>
            <a:endParaRPr lang="en-US" sz="4000" b="1" u="sng" dirty="0">
              <a:solidFill>
                <a:schemeClr val="tx1">
                  <a:lumMod val="75000"/>
                  <a:lumOff val="25000"/>
                </a:schemeClr>
              </a:solidFill>
              <a:latin typeface="Rockwell" panose="02060603020205020403" pitchFamily="18" charset="0"/>
            </a:endParaRPr>
          </a:p>
        </p:txBody>
      </p:sp>
      <p:graphicFrame>
        <p:nvGraphicFramePr>
          <p:cNvPr id="4" name="Table 3">
            <a:extLst>
              <a:ext uri="{FF2B5EF4-FFF2-40B4-BE49-F238E27FC236}">
                <a16:creationId xmlns:a16="http://schemas.microsoft.com/office/drawing/2014/main" id="{4C1D1B1F-C249-9F7C-4332-B563219761EE}"/>
              </a:ext>
            </a:extLst>
          </p:cNvPr>
          <p:cNvGraphicFramePr>
            <a:graphicFrameLocks noGrp="1"/>
          </p:cNvGraphicFramePr>
          <p:nvPr>
            <p:extLst>
              <p:ext uri="{D42A27DB-BD31-4B8C-83A1-F6EECF244321}">
                <p14:modId xmlns:p14="http://schemas.microsoft.com/office/powerpoint/2010/main" val="1528014528"/>
              </p:ext>
            </p:extLst>
          </p:nvPr>
        </p:nvGraphicFramePr>
        <p:xfrm>
          <a:off x="2601794" y="4511324"/>
          <a:ext cx="6394424" cy="1973770"/>
        </p:xfrm>
        <a:graphic>
          <a:graphicData uri="http://schemas.openxmlformats.org/drawingml/2006/table">
            <a:tbl>
              <a:tblPr/>
              <a:tblGrid>
                <a:gridCol w="3292854">
                  <a:extLst>
                    <a:ext uri="{9D8B030D-6E8A-4147-A177-3AD203B41FA5}">
                      <a16:colId xmlns:a16="http://schemas.microsoft.com/office/drawing/2014/main" val="673969636"/>
                    </a:ext>
                  </a:extLst>
                </a:gridCol>
                <a:gridCol w="3101570">
                  <a:extLst>
                    <a:ext uri="{9D8B030D-6E8A-4147-A177-3AD203B41FA5}">
                      <a16:colId xmlns:a16="http://schemas.microsoft.com/office/drawing/2014/main" val="3707674705"/>
                    </a:ext>
                  </a:extLst>
                </a:gridCol>
              </a:tblGrid>
              <a:tr h="0">
                <a:tc>
                  <a:txBody>
                    <a:bodyPr/>
                    <a:lstStyle/>
                    <a:p>
                      <a:pPr algn="l" fontAlgn="b"/>
                      <a:r>
                        <a:rPr lang="en-US" sz="1500" dirty="0">
                          <a:effectLst/>
                          <a:latin typeface="Aptos" panose="020B0004020202020204" pitchFamily="34" charset="0"/>
                        </a:rPr>
                        <a:t>Registrar Action</a:t>
                      </a:r>
                    </a:p>
                  </a:txBody>
                  <a:tcPr marL="64678" marR="64678" marT="64678" marB="64678" anchor="b">
                    <a:lnL>
                      <a:noFill/>
                    </a:lnL>
                    <a:lnR>
                      <a:noFill/>
                    </a:lnR>
                    <a:lnT>
                      <a:noFill/>
                    </a:lnT>
                    <a:lnB w="9525" cap="flat" cmpd="sng" algn="ctr">
                      <a:solidFill>
                        <a:srgbClr val="DDDDDD"/>
                      </a:solidFill>
                      <a:prstDash val="solid"/>
                      <a:round/>
                      <a:headEnd type="none" w="med" len="med"/>
                      <a:tailEnd type="none" w="med" len="med"/>
                    </a:lnB>
                    <a:solidFill>
                      <a:srgbClr val="FFFFFF"/>
                    </a:solidFill>
                  </a:tcPr>
                </a:tc>
                <a:tc>
                  <a:txBody>
                    <a:bodyPr/>
                    <a:lstStyle/>
                    <a:p>
                      <a:pPr algn="l" fontAlgn="b"/>
                      <a:r>
                        <a:rPr lang="en-US" sz="1500" dirty="0">
                          <a:effectLst/>
                          <a:latin typeface="Aptos" panose="020B0004020202020204" pitchFamily="34" charset="0"/>
                        </a:rPr>
                        <a:t>When</a:t>
                      </a:r>
                    </a:p>
                  </a:txBody>
                  <a:tcPr marL="64678" marR="64678" marT="64678" marB="64678" anchor="b">
                    <a:lnL>
                      <a:noFill/>
                    </a:lnL>
                    <a:lnR>
                      <a:noFill/>
                    </a:lnR>
                    <a:lnT>
                      <a:noFill/>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802968680"/>
                  </a:ext>
                </a:extLst>
              </a:tr>
              <a:tr h="589675">
                <a:tc>
                  <a:txBody>
                    <a:bodyPr/>
                    <a:lstStyle/>
                    <a:p>
                      <a:pPr fontAlgn="ctr"/>
                      <a:r>
                        <a:rPr lang="en-US" sz="1000" dirty="0">
                          <a:effectLst/>
                          <a:latin typeface="Aptos" panose="020B0004020202020204" pitchFamily="34" charset="0"/>
                        </a:rPr>
                        <a:t>Held rooms will be released for any 'A's and 'P's with zero (0) maximum enrollment and zero (0) enrollment.</a:t>
                      </a:r>
                    </a:p>
                  </a:txBody>
                  <a:tcPr marL="64678" marR="64678" marT="64678" marB="64678"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fontAlgn="ctr"/>
                      <a:r>
                        <a:rPr lang="en-US" sz="1000" dirty="0">
                          <a:effectLst/>
                          <a:latin typeface="Aptos" panose="020B0004020202020204" pitchFamily="34" charset="0"/>
                        </a:rPr>
                        <a:t>Weekly, beginning at the end of the Central Scheduling Period.</a:t>
                      </a:r>
                    </a:p>
                  </a:txBody>
                  <a:tcPr marL="64678" marR="64678" marT="64678" marB="64678"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1528145712"/>
                  </a:ext>
                </a:extLst>
              </a:tr>
              <a:tr h="436464">
                <a:tc>
                  <a:txBody>
                    <a:bodyPr/>
                    <a:lstStyle/>
                    <a:p>
                      <a:pPr fontAlgn="ctr"/>
                      <a:r>
                        <a:rPr lang="en-US" sz="1000" dirty="0">
                          <a:effectLst/>
                          <a:latin typeface="Aptos" panose="020B0004020202020204" pitchFamily="34" charset="0"/>
                        </a:rPr>
                        <a:t>Held rooms will be released for any remaining 'A's with (0) enrollment.</a:t>
                      </a:r>
                    </a:p>
                  </a:txBody>
                  <a:tcPr marL="64678" marR="64678" marT="64678" marB="64678"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ctr"/>
                      <a:r>
                        <a:rPr lang="en-US" sz="1000" dirty="0">
                          <a:effectLst/>
                          <a:latin typeface="Aptos" panose="020B0004020202020204" pitchFamily="34" charset="0"/>
                        </a:rPr>
                        <a:t>Daily, beginning the first day of Drop/Add.</a:t>
                      </a:r>
                    </a:p>
                  </a:txBody>
                  <a:tcPr marL="64678" marR="64678" marT="64678" marB="64678"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56041664"/>
                  </a:ext>
                </a:extLst>
              </a:tr>
              <a:tr h="589675">
                <a:tc>
                  <a:txBody>
                    <a:bodyPr/>
                    <a:lstStyle/>
                    <a:p>
                      <a:pPr fontAlgn="ctr"/>
                      <a:r>
                        <a:rPr lang="en-US" sz="1000" dirty="0">
                          <a:effectLst/>
                          <a:latin typeface="Aptos" panose="020B0004020202020204" pitchFamily="34" charset="0"/>
                        </a:rPr>
                        <a:t>Convert 'P's to 'C's.</a:t>
                      </a:r>
                    </a:p>
                  </a:txBody>
                  <a:tcPr marL="64678" marR="64678" marT="64678" marB="64678" anchor="ctr">
                    <a:lnL>
                      <a:noFill/>
                    </a:lnL>
                    <a:lnR>
                      <a:noFill/>
                    </a:lnR>
                    <a:lnT w="9525" cap="flat" cmpd="sng" algn="ctr">
                      <a:solidFill>
                        <a:srgbClr val="DDDDDD"/>
                      </a:solidFill>
                      <a:prstDash val="solid"/>
                      <a:round/>
                      <a:headEnd type="none" w="med" len="med"/>
                      <a:tailEnd type="none" w="med" len="med"/>
                    </a:lnT>
                    <a:lnB>
                      <a:noFill/>
                    </a:lnB>
                    <a:solidFill>
                      <a:srgbClr val="F5F5F5"/>
                    </a:solidFill>
                  </a:tcPr>
                </a:tc>
                <a:tc>
                  <a:txBody>
                    <a:bodyPr/>
                    <a:lstStyle/>
                    <a:p>
                      <a:pPr fontAlgn="ctr"/>
                      <a:r>
                        <a:rPr lang="en-US" sz="1000" dirty="0">
                          <a:effectLst/>
                          <a:latin typeface="Aptos" panose="020B0004020202020204" pitchFamily="34" charset="0"/>
                        </a:rPr>
                        <a:t>Once a term on the first business day after last day of drop/add per applicable part of term.</a:t>
                      </a:r>
                    </a:p>
                  </a:txBody>
                  <a:tcPr marL="64678" marR="64678" marT="64678" marB="64678" anchor="ctr">
                    <a:lnL>
                      <a:noFill/>
                    </a:lnL>
                    <a:lnR>
                      <a:noFill/>
                    </a:lnR>
                    <a:lnT w="9525" cap="flat" cmpd="sng" algn="ctr">
                      <a:solidFill>
                        <a:srgbClr val="DDDDDD"/>
                      </a:solidFill>
                      <a:prstDash val="solid"/>
                      <a:round/>
                      <a:headEnd type="none" w="med" len="med"/>
                      <a:tailEnd type="none" w="med" len="med"/>
                    </a:lnT>
                    <a:lnB>
                      <a:noFill/>
                    </a:lnB>
                    <a:solidFill>
                      <a:srgbClr val="F5F5F5"/>
                    </a:solidFill>
                  </a:tcPr>
                </a:tc>
                <a:extLst>
                  <a:ext uri="{0D108BD9-81ED-4DB2-BD59-A6C34878D82A}">
                    <a16:rowId xmlns:a16="http://schemas.microsoft.com/office/drawing/2014/main" val="2293931938"/>
                  </a:ext>
                </a:extLst>
              </a:tr>
            </a:tbl>
          </a:graphicData>
        </a:graphic>
      </p:graphicFrame>
      <p:pic>
        <p:nvPicPr>
          <p:cNvPr id="11" name="Picture 10">
            <a:extLst>
              <a:ext uri="{FF2B5EF4-FFF2-40B4-BE49-F238E27FC236}">
                <a16:creationId xmlns:a16="http://schemas.microsoft.com/office/drawing/2014/main" id="{05CE5087-C194-FD2D-646F-95662B045DF8}"/>
              </a:ext>
            </a:extLst>
          </p:cNvPr>
          <p:cNvPicPr>
            <a:picLocks noChangeAspect="1"/>
          </p:cNvPicPr>
          <p:nvPr/>
        </p:nvPicPr>
        <p:blipFill>
          <a:blip r:embed="rId4"/>
          <a:stretch>
            <a:fillRect/>
          </a:stretch>
        </p:blipFill>
        <p:spPr>
          <a:xfrm>
            <a:off x="2601794" y="866057"/>
            <a:ext cx="6394424" cy="2302699"/>
          </a:xfrm>
          <a:prstGeom prst="rect">
            <a:avLst/>
          </a:prstGeom>
        </p:spPr>
      </p:pic>
      <p:pic>
        <p:nvPicPr>
          <p:cNvPr id="13" name="Picture 12">
            <a:extLst>
              <a:ext uri="{FF2B5EF4-FFF2-40B4-BE49-F238E27FC236}">
                <a16:creationId xmlns:a16="http://schemas.microsoft.com/office/drawing/2014/main" id="{9A9F9042-D9D4-FA8E-3BAC-6D67416B74A9}"/>
              </a:ext>
            </a:extLst>
          </p:cNvPr>
          <p:cNvPicPr>
            <a:picLocks noChangeAspect="1"/>
          </p:cNvPicPr>
          <p:nvPr/>
        </p:nvPicPr>
        <p:blipFill>
          <a:blip r:embed="rId5"/>
          <a:stretch>
            <a:fillRect/>
          </a:stretch>
        </p:blipFill>
        <p:spPr>
          <a:xfrm>
            <a:off x="2601794" y="3377510"/>
            <a:ext cx="6394424" cy="1164152"/>
          </a:xfrm>
          <a:prstGeom prst="rect">
            <a:avLst/>
          </a:prstGeom>
        </p:spPr>
      </p:pic>
    </p:spTree>
    <p:extLst>
      <p:ext uri="{BB962C8B-B14F-4D97-AF65-F5344CB8AC3E}">
        <p14:creationId xmlns:p14="http://schemas.microsoft.com/office/powerpoint/2010/main" val="66291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250" fill="hold"/>
                                        <p:tgtEl>
                                          <p:spTgt spid="13"/>
                                        </p:tgtEl>
                                        <p:attrNameLst>
                                          <p:attrName>ppt_x</p:attrName>
                                        </p:attrNameLst>
                                      </p:cBhvr>
                                      <p:tavLst>
                                        <p:tav tm="0">
                                          <p:val>
                                            <p:strVal val="#ppt_x"/>
                                          </p:val>
                                        </p:tav>
                                        <p:tav tm="100000">
                                          <p:val>
                                            <p:strVal val="#ppt_x"/>
                                          </p:val>
                                        </p:tav>
                                      </p:tavLst>
                                    </p:anim>
                                    <p:anim calcmode="lin" valueType="num">
                                      <p:cBhvr additive="base">
                                        <p:cTn id="13" dur="25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250" fill="hold"/>
                                        <p:tgtEl>
                                          <p:spTgt spid="4"/>
                                        </p:tgtEl>
                                        <p:attrNameLst>
                                          <p:attrName>ppt_x</p:attrName>
                                        </p:attrNameLst>
                                      </p:cBhvr>
                                      <p:tavLst>
                                        <p:tav tm="0">
                                          <p:val>
                                            <p:strVal val="#ppt_x"/>
                                          </p:val>
                                        </p:tav>
                                        <p:tav tm="100000">
                                          <p:val>
                                            <p:strVal val="#ppt_x"/>
                                          </p:val>
                                        </p:tav>
                                      </p:tavLst>
                                    </p:anim>
                                    <p:anim calcmode="lin" valueType="num">
                                      <p:cBhvr additive="base">
                                        <p:cTn id="17" dur="2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1C535D-8524-0609-614B-4730F04B6A64}"/>
              </a:ext>
            </a:extLst>
          </p:cNvPr>
          <p:cNvSpPr>
            <a:spLocks/>
          </p:cNvSpPr>
          <p:nvPr/>
        </p:nvSpPr>
        <p:spPr>
          <a:xfrm>
            <a:off x="5230026" y="316194"/>
            <a:ext cx="6113467" cy="4982199"/>
          </a:xfrm>
          <a:prstGeom prst="rect">
            <a:avLst/>
          </a:prstGeom>
        </p:spPr>
        <p:txBody>
          <a:bodyPr/>
          <a:lstStyle/>
          <a:p>
            <a:pPr algn="ctr"/>
            <a:r>
              <a:rPr lang="en-US" sz="3600" dirty="0">
                <a:ln>
                  <a:solidFill>
                    <a:schemeClr val="tx1"/>
                  </a:solidFill>
                </a:ln>
                <a:solidFill>
                  <a:srgbClr val="FF0000"/>
                </a:solidFill>
                <a:effectLst/>
              </a:rPr>
              <a:t>The Registrar’s Office Classroom Scheduling Team</a:t>
            </a:r>
          </a:p>
        </p:txBody>
      </p:sp>
      <p:sp>
        <p:nvSpPr>
          <p:cNvPr id="4" name="Text Placeholder 3">
            <a:extLst>
              <a:ext uri="{FF2B5EF4-FFF2-40B4-BE49-F238E27FC236}">
                <a16:creationId xmlns:a16="http://schemas.microsoft.com/office/drawing/2014/main" id="{38BCCFD2-1D83-BE1E-9EBB-C33D079048B9}"/>
              </a:ext>
            </a:extLst>
          </p:cNvPr>
          <p:cNvSpPr>
            <a:spLocks/>
          </p:cNvSpPr>
          <p:nvPr/>
        </p:nvSpPr>
        <p:spPr>
          <a:xfrm>
            <a:off x="551747" y="2816182"/>
            <a:ext cx="4126861" cy="2665533"/>
          </a:xfrm>
          <a:prstGeom prst="rect">
            <a:avLst/>
          </a:prstGeom>
        </p:spPr>
        <p:txBody>
          <a:bodyPr/>
          <a:lstStyle/>
          <a:p>
            <a:endParaRPr lang="en-US" dirty="0"/>
          </a:p>
        </p:txBody>
      </p:sp>
      <p:pic>
        <p:nvPicPr>
          <p:cNvPr id="7170" name="Picture 2" descr="In Ghostbusters (1984), the logo of the ...">
            <a:extLst>
              <a:ext uri="{FF2B5EF4-FFF2-40B4-BE49-F238E27FC236}">
                <a16:creationId xmlns:a16="http://schemas.microsoft.com/office/drawing/2014/main" id="{0E03A6B3-07A5-839B-2D4F-29530F8762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225" y="550157"/>
            <a:ext cx="4522292" cy="4522292"/>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D47D65A-252D-7932-B106-CBDD1C29D451}"/>
              </a:ext>
            </a:extLst>
          </p:cNvPr>
          <p:cNvSpPr txBox="1"/>
          <p:nvPr/>
        </p:nvSpPr>
        <p:spPr>
          <a:xfrm>
            <a:off x="5309118" y="1968759"/>
            <a:ext cx="6034375" cy="3693319"/>
          </a:xfrm>
          <a:prstGeom prst="rect">
            <a:avLst/>
          </a:prstGeom>
          <a:noFill/>
        </p:spPr>
        <p:txBody>
          <a:bodyPr wrap="square" rtlCol="0">
            <a:spAutoFit/>
          </a:bodyPr>
          <a:lstStyle/>
          <a:p>
            <a:pPr algn="ctr"/>
            <a:r>
              <a:rPr lang="en-US" dirty="0">
                <a:latin typeface="Congenial Black" panose="02000503040000020004" pitchFamily="2" charset="0"/>
              </a:rPr>
              <a:t>We are here to assist with classroom reservations for courses, course-related events, and final exam room assignments.  </a:t>
            </a:r>
          </a:p>
          <a:p>
            <a:pPr algn="ctr"/>
            <a:endParaRPr lang="en-US" dirty="0">
              <a:latin typeface="Congenial Black" panose="02000503040000020004" pitchFamily="2" charset="0"/>
            </a:endParaRPr>
          </a:p>
          <a:p>
            <a:pPr algn="ctr"/>
            <a:r>
              <a:rPr lang="en-US" dirty="0">
                <a:latin typeface="Congenial Black" panose="02000503040000020004" pitchFamily="2" charset="0"/>
              </a:rPr>
              <a:t>You can reach us at </a:t>
            </a:r>
            <a:r>
              <a:rPr lang="en-US" dirty="0">
                <a:latin typeface="Congenial Black" panose="02000503040000020004" pitchFamily="2" charset="0"/>
                <a:hlinkClick r:id="rId5"/>
              </a:rPr>
              <a:t>classrooms@uga.edu</a:t>
            </a:r>
            <a:endParaRPr lang="en-US" dirty="0">
              <a:latin typeface="Congenial Black" panose="02000503040000020004" pitchFamily="2" charset="0"/>
            </a:endParaRPr>
          </a:p>
          <a:p>
            <a:pPr algn="ctr"/>
            <a:endParaRPr lang="en-US" dirty="0"/>
          </a:p>
          <a:p>
            <a:pPr algn="ctr"/>
            <a:r>
              <a:rPr lang="en-US" dirty="0">
                <a:latin typeface="Congenial Black" panose="02000503040000020004" pitchFamily="2" charset="0"/>
                <a:cs typeface="Aharoni" panose="02010803020104030203" pitchFamily="2" charset="-79"/>
              </a:rPr>
              <a:t>Wendy Moore, Assistant Registrar</a:t>
            </a:r>
          </a:p>
          <a:p>
            <a:pPr algn="ctr"/>
            <a:endParaRPr lang="en-US" dirty="0">
              <a:latin typeface="Congenial Black" panose="02000503040000020004" pitchFamily="2" charset="0"/>
              <a:cs typeface="Aharoni" panose="02010803020104030203" pitchFamily="2" charset="-79"/>
            </a:endParaRPr>
          </a:p>
          <a:p>
            <a:pPr algn="ctr"/>
            <a:r>
              <a:rPr lang="en-US" dirty="0">
                <a:latin typeface="Congenial Black" panose="02000503040000020004" pitchFamily="2" charset="0"/>
                <a:cs typeface="Aharoni" panose="02010803020104030203" pitchFamily="2" charset="-79"/>
              </a:rPr>
              <a:t>Lesia Woodall, Coordinator for Academic Classroom Reservations</a:t>
            </a:r>
          </a:p>
          <a:p>
            <a:endParaRPr lang="en-US" dirty="0"/>
          </a:p>
          <a:p>
            <a:endParaRPr lang="en-US" dirty="0"/>
          </a:p>
          <a:p>
            <a:endParaRPr lang="en-US" dirty="0"/>
          </a:p>
        </p:txBody>
      </p:sp>
    </p:spTree>
    <p:extLst>
      <p:ext uri="{BB962C8B-B14F-4D97-AF65-F5344CB8AC3E}">
        <p14:creationId xmlns:p14="http://schemas.microsoft.com/office/powerpoint/2010/main" val="3348675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BADCE-C6C0-460D-B3BD-FB5408CBABA4}"/>
              </a:ext>
            </a:extLst>
          </p:cNvPr>
          <p:cNvSpPr>
            <a:spLocks noGrp="1"/>
          </p:cNvSpPr>
          <p:nvPr>
            <p:ph type="ctrTitle"/>
          </p:nvPr>
        </p:nvSpPr>
        <p:spPr>
          <a:xfrm rot="21420000">
            <a:off x="561903" y="641857"/>
            <a:ext cx="5953373" cy="3278684"/>
          </a:xfrm>
        </p:spPr>
        <p:txBody>
          <a:bodyPr>
            <a:normAutofit/>
          </a:bodyPr>
          <a:lstStyle/>
          <a:p>
            <a:pPr algn="ctr"/>
            <a:r>
              <a:rPr lang="en-US" dirty="0">
                <a:solidFill>
                  <a:schemeClr val="tx1"/>
                </a:solidFill>
              </a:rPr>
              <a:t>What is </a:t>
            </a:r>
            <a:r>
              <a:rPr lang="en-US" dirty="0"/>
              <a:t>25Live?</a:t>
            </a:r>
          </a:p>
        </p:txBody>
      </p:sp>
      <p:pic>
        <p:nvPicPr>
          <p:cNvPr id="3" name="Picture 4" descr="Thinking Man Stock Illustrations – 73,429 Thinking Man Stock ...">
            <a:extLst>
              <a:ext uri="{FF2B5EF4-FFF2-40B4-BE49-F238E27FC236}">
                <a16:creationId xmlns:a16="http://schemas.microsoft.com/office/drawing/2014/main" id="{86E47AD8-BF65-8D96-8A43-9FA46B4D932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21420000">
            <a:off x="6868971" y="579464"/>
            <a:ext cx="3587035" cy="340308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75823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15CBF-4FA1-634D-D314-2E06AA0966A7}"/>
              </a:ext>
            </a:extLst>
          </p:cNvPr>
          <p:cNvSpPr>
            <a:spLocks noGrp="1"/>
          </p:cNvSpPr>
          <p:nvPr>
            <p:ph type="title"/>
          </p:nvPr>
        </p:nvSpPr>
        <p:spPr>
          <a:xfrm>
            <a:off x="615710" y="2277035"/>
            <a:ext cx="10396882" cy="1151965"/>
          </a:xfrm>
        </p:spPr>
        <p:txBody>
          <a:bodyPr/>
          <a:lstStyle/>
          <a:p>
            <a:r>
              <a:rPr lang="en-US" dirty="0">
                <a:latin typeface="Rockwell" panose="02060603020205020403" pitchFamily="18" charset="0"/>
              </a:rPr>
              <a:t>How can I use 25live?</a:t>
            </a:r>
          </a:p>
        </p:txBody>
      </p:sp>
      <p:sp>
        <p:nvSpPr>
          <p:cNvPr id="7" name="Picture Placeholder 6">
            <a:extLst>
              <a:ext uri="{FF2B5EF4-FFF2-40B4-BE49-F238E27FC236}">
                <a16:creationId xmlns:a16="http://schemas.microsoft.com/office/drawing/2014/main" id="{4E494B53-FB52-B73A-AF95-9A504C54F7FA}"/>
              </a:ext>
            </a:extLst>
          </p:cNvPr>
          <p:cNvSpPr>
            <a:spLocks noGrp="1"/>
          </p:cNvSpPr>
          <p:nvPr>
            <p:ph type="pic" idx="15"/>
          </p:nvPr>
        </p:nvSpPr>
        <p:spPr>
          <a:xfrm>
            <a:off x="3120852" y="4722084"/>
            <a:ext cx="2651760" cy="782355"/>
          </a:xfrm>
        </p:spPr>
        <p:txBody>
          <a:bodyPr>
            <a:normAutofit fontScale="92500" lnSpcReduction="20000"/>
          </a:bodyPr>
          <a:lstStyle/>
          <a:p>
            <a:r>
              <a:rPr lang="en-US" dirty="0"/>
              <a:t>View the seating, technology, and images of any centrally schedulable classroom</a:t>
            </a:r>
          </a:p>
          <a:p>
            <a:endParaRPr lang="en-US" dirty="0"/>
          </a:p>
        </p:txBody>
      </p:sp>
      <p:sp>
        <p:nvSpPr>
          <p:cNvPr id="14" name="Picture Placeholder 3">
            <a:extLst>
              <a:ext uri="{FF2B5EF4-FFF2-40B4-BE49-F238E27FC236}">
                <a16:creationId xmlns:a16="http://schemas.microsoft.com/office/drawing/2014/main" id="{B257021A-21F0-D5A9-A7C5-2EF4ED903D92}"/>
              </a:ext>
            </a:extLst>
          </p:cNvPr>
          <p:cNvSpPr txBox="1">
            <a:spLocks/>
          </p:cNvSpPr>
          <p:nvPr/>
        </p:nvSpPr>
        <p:spPr>
          <a:xfrm>
            <a:off x="301217" y="4703390"/>
            <a:ext cx="2651760" cy="782356"/>
          </a:xfrm>
          <a:prstGeom prst="roundRect">
            <a:avLst>
              <a:gd name="adj" fmla="val 0"/>
            </a:avLst>
          </a:prstGeom>
          <a:ln w="57150" cmpd="thinThick">
            <a:solidFill>
              <a:schemeClr val="bg1">
                <a:lumMod val="50000"/>
              </a:schemeClr>
            </a:solidFill>
            <a:miter lim="800000"/>
          </a:ln>
        </p:spPr>
        <p:txBody>
          <a:bodyPr vert="horz" lIns="91440" tIns="45720" rIns="91440" bIns="45720" rtlCol="0" anchor="ctr" anchorCtr="1">
            <a:normAutofit/>
          </a:bodyPr>
          <a:lstStyle>
            <a:lvl1pPr marL="0" indent="0" algn="ctr" defTabSz="914400" rtl="0" eaLnBrk="1" latinLnBrk="0" hangingPunct="1">
              <a:lnSpc>
                <a:spcPct val="120000"/>
              </a:lnSpc>
              <a:spcBef>
                <a:spcPts val="10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9pPr>
          </a:lstStyle>
          <a:p>
            <a:pPr>
              <a:lnSpc>
                <a:spcPct val="100000"/>
              </a:lnSpc>
              <a:spcBef>
                <a:spcPts val="0"/>
              </a:spcBef>
            </a:pPr>
            <a:r>
              <a:rPr lang="en-US" dirty="0"/>
              <a:t>Submit requests to reserve rooms for events	</a:t>
            </a:r>
          </a:p>
        </p:txBody>
      </p:sp>
      <p:sp>
        <p:nvSpPr>
          <p:cNvPr id="15" name="TextBox 14">
            <a:extLst>
              <a:ext uri="{FF2B5EF4-FFF2-40B4-BE49-F238E27FC236}">
                <a16:creationId xmlns:a16="http://schemas.microsoft.com/office/drawing/2014/main" id="{39E9CEFA-B8C9-446A-6FB3-859BC16E1D60}"/>
              </a:ext>
            </a:extLst>
          </p:cNvPr>
          <p:cNvSpPr txBox="1"/>
          <p:nvPr/>
        </p:nvSpPr>
        <p:spPr>
          <a:xfrm>
            <a:off x="188007" y="324740"/>
            <a:ext cx="11331724" cy="1569660"/>
          </a:xfrm>
          <a:prstGeom prst="rect">
            <a:avLst/>
          </a:prstGeom>
          <a:solidFill>
            <a:srgbClr val="C00000"/>
          </a:solidFill>
        </p:spPr>
        <p:txBody>
          <a:bodyPr wrap="square" rtlCol="0">
            <a:spAutoFit/>
          </a:bodyPr>
          <a:lstStyle/>
          <a:p>
            <a:pPr algn="ctr"/>
            <a:r>
              <a:rPr lang="en-US" sz="3200" dirty="0">
                <a:solidFill>
                  <a:schemeClr val="bg1"/>
                </a:solidFill>
                <a:latin typeface="Rockwell" panose="02060603020205020403" pitchFamily="18" charset="0"/>
                <a:ea typeface="ADLaM Display" panose="020F0502020204030204" pitchFamily="2" charset="0"/>
                <a:cs typeface="ADLaM Display" panose="020F0502020204030204" pitchFamily="2" charset="0"/>
              </a:rPr>
              <a:t>25Live is the web application utilized by </a:t>
            </a:r>
          </a:p>
          <a:p>
            <a:pPr algn="ctr"/>
            <a:r>
              <a:rPr lang="en-US" sz="3200" dirty="0">
                <a:solidFill>
                  <a:schemeClr val="bg1"/>
                </a:solidFill>
                <a:latin typeface="Rockwell" panose="02060603020205020403" pitchFamily="18" charset="0"/>
                <a:ea typeface="ADLaM Display" panose="020F0502020204030204" pitchFamily="2" charset="0"/>
                <a:cs typeface="ADLaM Display" panose="020F0502020204030204" pitchFamily="2" charset="0"/>
              </a:rPr>
              <a:t>the University of Georgia for </a:t>
            </a:r>
          </a:p>
          <a:p>
            <a:pPr algn="ctr"/>
            <a:r>
              <a:rPr lang="en-US" sz="3200" dirty="0">
                <a:solidFill>
                  <a:schemeClr val="bg1"/>
                </a:solidFill>
                <a:latin typeface="Rockwell" panose="02060603020205020403" pitchFamily="18" charset="0"/>
                <a:ea typeface="ADLaM Display" panose="020F0502020204030204" pitchFamily="2" charset="0"/>
                <a:cs typeface="ADLaM Display" panose="020F0502020204030204" pitchFamily="2" charset="0"/>
              </a:rPr>
              <a:t>building and room scheduling.</a:t>
            </a:r>
          </a:p>
        </p:txBody>
      </p:sp>
      <p:sp>
        <p:nvSpPr>
          <p:cNvPr id="16" name="Picture Placeholder 9">
            <a:extLst>
              <a:ext uri="{FF2B5EF4-FFF2-40B4-BE49-F238E27FC236}">
                <a16:creationId xmlns:a16="http://schemas.microsoft.com/office/drawing/2014/main" id="{220C9059-BCC8-018E-1AFE-F941DB8EF185}"/>
              </a:ext>
            </a:extLst>
          </p:cNvPr>
          <p:cNvSpPr txBox="1">
            <a:spLocks/>
          </p:cNvSpPr>
          <p:nvPr/>
        </p:nvSpPr>
        <p:spPr>
          <a:xfrm>
            <a:off x="6096000" y="3675017"/>
            <a:ext cx="2651760" cy="782355"/>
          </a:xfrm>
          <a:prstGeom prst="roundRect">
            <a:avLst>
              <a:gd name="adj" fmla="val 0"/>
            </a:avLst>
          </a:prstGeom>
          <a:ln w="57150" cmpd="thinThick">
            <a:solidFill>
              <a:schemeClr val="bg1">
                <a:lumMod val="50000"/>
              </a:schemeClr>
            </a:solidFill>
            <a:miter lim="800000"/>
          </a:ln>
        </p:spPr>
        <p:txBody>
          <a:bodyPr vert="horz" lIns="91440" tIns="45720" rIns="91440" bIns="45720" rtlCol="0" anchor="ctr" anchorCtr="1">
            <a:normAutofit fontScale="92500" lnSpcReduction="20000"/>
          </a:bodyPr>
          <a:lstStyle>
            <a:lvl1pPr marL="0" indent="0" algn="ctr" defTabSz="914400" rtl="0" eaLnBrk="1" latinLnBrk="0" hangingPunct="1">
              <a:lnSpc>
                <a:spcPct val="120000"/>
              </a:lnSpc>
              <a:spcBef>
                <a:spcPts val="10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9pPr>
          </a:lstStyle>
          <a:p>
            <a:r>
              <a:rPr lang="en-US" dirty="0"/>
              <a:t>Use the handy event calendars to manage your spaces</a:t>
            </a:r>
          </a:p>
        </p:txBody>
      </p:sp>
      <p:sp>
        <p:nvSpPr>
          <p:cNvPr id="17" name="Picture Placeholder 9">
            <a:extLst>
              <a:ext uri="{FF2B5EF4-FFF2-40B4-BE49-F238E27FC236}">
                <a16:creationId xmlns:a16="http://schemas.microsoft.com/office/drawing/2014/main" id="{C95E5E49-77EA-785B-A6F2-EDCE69CE5D17}"/>
              </a:ext>
            </a:extLst>
          </p:cNvPr>
          <p:cNvSpPr txBox="1">
            <a:spLocks/>
          </p:cNvSpPr>
          <p:nvPr/>
        </p:nvSpPr>
        <p:spPr>
          <a:xfrm>
            <a:off x="6096000" y="4722083"/>
            <a:ext cx="2651760" cy="782355"/>
          </a:xfrm>
          <a:prstGeom prst="roundRect">
            <a:avLst>
              <a:gd name="adj" fmla="val 0"/>
            </a:avLst>
          </a:prstGeom>
          <a:ln w="57150" cmpd="thinThick">
            <a:solidFill>
              <a:schemeClr val="bg1">
                <a:lumMod val="50000"/>
              </a:schemeClr>
            </a:solidFill>
            <a:miter lim="800000"/>
          </a:ln>
        </p:spPr>
        <p:txBody>
          <a:bodyPr vert="horz" lIns="91440" tIns="45720" rIns="91440" bIns="45720" rtlCol="0" anchor="ctr" anchorCtr="1">
            <a:normAutofit fontScale="92500" lnSpcReduction="20000"/>
          </a:bodyPr>
          <a:lstStyle>
            <a:lvl1pPr marL="0" indent="0" algn="ctr" defTabSz="914400" rtl="0" eaLnBrk="1" latinLnBrk="0" hangingPunct="1">
              <a:lnSpc>
                <a:spcPct val="120000"/>
              </a:lnSpc>
              <a:spcBef>
                <a:spcPts val="10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9pPr>
          </a:lstStyle>
          <a:p>
            <a:r>
              <a:rPr lang="en-US" dirty="0"/>
              <a:t>Search tools for events, courses, and available classrooms</a:t>
            </a:r>
          </a:p>
        </p:txBody>
      </p:sp>
      <p:sp>
        <p:nvSpPr>
          <p:cNvPr id="6" name="Picture Placeholder 3">
            <a:extLst>
              <a:ext uri="{FF2B5EF4-FFF2-40B4-BE49-F238E27FC236}">
                <a16:creationId xmlns:a16="http://schemas.microsoft.com/office/drawing/2014/main" id="{30ECC84B-DD82-35C1-61C4-70B421CF6BC1}"/>
              </a:ext>
            </a:extLst>
          </p:cNvPr>
          <p:cNvSpPr txBox="1">
            <a:spLocks/>
          </p:cNvSpPr>
          <p:nvPr/>
        </p:nvSpPr>
        <p:spPr>
          <a:xfrm>
            <a:off x="8915634" y="3675016"/>
            <a:ext cx="2651760" cy="782355"/>
          </a:xfrm>
          <a:prstGeom prst="roundRect">
            <a:avLst>
              <a:gd name="adj" fmla="val 0"/>
            </a:avLst>
          </a:prstGeom>
          <a:ln w="57150" cmpd="thinThick">
            <a:solidFill>
              <a:schemeClr val="bg1">
                <a:lumMod val="50000"/>
              </a:schemeClr>
            </a:solidFill>
            <a:miter lim="800000"/>
          </a:ln>
        </p:spPr>
        <p:txBody>
          <a:bodyPr vert="horz" wrap="square" lIns="91440" tIns="45720" rIns="91440" bIns="45720" rtlCol="0" anchor="ctr" anchorCtr="1">
            <a:normAutofit/>
          </a:bodyPr>
          <a:lstStyle>
            <a:lvl1pPr marL="0" indent="0" algn="ctr" defTabSz="914400" rtl="0" eaLnBrk="1" latinLnBrk="0" hangingPunct="1">
              <a:lnSpc>
                <a:spcPct val="120000"/>
              </a:lnSpc>
              <a:spcBef>
                <a:spcPts val="10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9pPr>
          </a:lstStyle>
          <a:p>
            <a:pPr>
              <a:lnSpc>
                <a:spcPct val="100000"/>
              </a:lnSpc>
              <a:spcBef>
                <a:spcPts val="0"/>
              </a:spcBef>
            </a:pPr>
            <a:r>
              <a:rPr lang="en-US" dirty="0"/>
              <a:t>View Basic </a:t>
            </a:r>
          </a:p>
          <a:p>
            <a:pPr>
              <a:lnSpc>
                <a:spcPct val="100000"/>
              </a:lnSpc>
              <a:spcBef>
                <a:spcPts val="0"/>
              </a:spcBef>
            </a:pPr>
            <a:r>
              <a:rPr lang="en-US" dirty="0"/>
              <a:t>Course information	</a:t>
            </a:r>
          </a:p>
        </p:txBody>
      </p:sp>
      <p:sp>
        <p:nvSpPr>
          <p:cNvPr id="3" name="Picture Placeholder 3">
            <a:extLst>
              <a:ext uri="{FF2B5EF4-FFF2-40B4-BE49-F238E27FC236}">
                <a16:creationId xmlns:a16="http://schemas.microsoft.com/office/drawing/2014/main" id="{33612CF9-7131-8E81-7C7D-C85C8176DD1B}"/>
              </a:ext>
            </a:extLst>
          </p:cNvPr>
          <p:cNvSpPr txBox="1">
            <a:spLocks/>
          </p:cNvSpPr>
          <p:nvPr/>
        </p:nvSpPr>
        <p:spPr>
          <a:xfrm>
            <a:off x="8915634" y="4722083"/>
            <a:ext cx="2651760" cy="782355"/>
          </a:xfrm>
          <a:prstGeom prst="roundRect">
            <a:avLst>
              <a:gd name="adj" fmla="val 0"/>
            </a:avLst>
          </a:prstGeom>
          <a:ln w="57150" cmpd="thinThick">
            <a:solidFill>
              <a:schemeClr val="bg1">
                <a:lumMod val="50000"/>
              </a:schemeClr>
            </a:solidFill>
            <a:miter lim="800000"/>
          </a:ln>
        </p:spPr>
        <p:txBody>
          <a:bodyPr vert="horz" lIns="91440" tIns="45720" rIns="91440" bIns="45720" rtlCol="0" anchor="ctr" anchorCtr="1">
            <a:normAutofit/>
          </a:bodyPr>
          <a:lstStyle>
            <a:lvl1pPr marL="0" indent="0" algn="ctr" defTabSz="914400" rtl="0" eaLnBrk="1" latinLnBrk="0" hangingPunct="1">
              <a:lnSpc>
                <a:spcPct val="120000"/>
              </a:lnSpc>
              <a:spcBef>
                <a:spcPts val="10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9pPr>
          </a:lstStyle>
          <a:p>
            <a:pPr>
              <a:lnSpc>
                <a:spcPct val="100000"/>
              </a:lnSpc>
              <a:spcBef>
                <a:spcPts val="0"/>
              </a:spcBef>
            </a:pPr>
            <a:r>
              <a:rPr lang="en-US" dirty="0"/>
              <a:t>View Final exam </a:t>
            </a:r>
          </a:p>
          <a:p>
            <a:pPr>
              <a:lnSpc>
                <a:spcPct val="100000"/>
              </a:lnSpc>
              <a:spcBef>
                <a:spcPts val="0"/>
              </a:spcBef>
            </a:pPr>
            <a:r>
              <a:rPr lang="en-US" dirty="0"/>
              <a:t>room  assignments	</a:t>
            </a:r>
          </a:p>
        </p:txBody>
      </p:sp>
      <p:sp>
        <p:nvSpPr>
          <p:cNvPr id="9" name="Picture Placeholder 9">
            <a:extLst>
              <a:ext uri="{FF2B5EF4-FFF2-40B4-BE49-F238E27FC236}">
                <a16:creationId xmlns:a16="http://schemas.microsoft.com/office/drawing/2014/main" id="{7B587641-7FDE-302D-E07B-D7115D9F7C36}"/>
              </a:ext>
            </a:extLst>
          </p:cNvPr>
          <p:cNvSpPr txBox="1">
            <a:spLocks/>
          </p:cNvSpPr>
          <p:nvPr/>
        </p:nvSpPr>
        <p:spPr>
          <a:xfrm>
            <a:off x="3120851" y="3675015"/>
            <a:ext cx="2651760" cy="782355"/>
          </a:xfrm>
          <a:prstGeom prst="roundRect">
            <a:avLst>
              <a:gd name="adj" fmla="val 0"/>
            </a:avLst>
          </a:prstGeom>
          <a:ln w="57150" cmpd="thinThick">
            <a:solidFill>
              <a:schemeClr val="bg1">
                <a:lumMod val="50000"/>
              </a:schemeClr>
            </a:solidFill>
            <a:miter lim="800000"/>
          </a:ln>
        </p:spPr>
        <p:txBody>
          <a:bodyPr vert="horz" lIns="91440" tIns="45720" rIns="91440" bIns="45720" rtlCol="0" anchor="t">
            <a:normAutofit fontScale="92500" lnSpcReduction="20000"/>
          </a:bodyPr>
          <a:lstStyle>
            <a:lvl1pPr marL="0" indent="0" algn="ctr" defTabSz="914400" rtl="0" eaLnBrk="1" latinLnBrk="0" hangingPunct="1">
              <a:lnSpc>
                <a:spcPct val="120000"/>
              </a:lnSpc>
              <a:spcBef>
                <a:spcPts val="10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9pPr>
          </a:lstStyle>
          <a:p>
            <a:r>
              <a:rPr lang="en-US" dirty="0"/>
              <a:t>Schedule your departments events in your pre-designated spaces</a:t>
            </a:r>
          </a:p>
        </p:txBody>
      </p:sp>
      <p:sp>
        <p:nvSpPr>
          <p:cNvPr id="19" name="Picture Placeholder 3">
            <a:extLst>
              <a:ext uri="{FF2B5EF4-FFF2-40B4-BE49-F238E27FC236}">
                <a16:creationId xmlns:a16="http://schemas.microsoft.com/office/drawing/2014/main" id="{73CE5335-D80A-AF69-57CB-5EF8B43E5A7C}"/>
              </a:ext>
            </a:extLst>
          </p:cNvPr>
          <p:cNvSpPr txBox="1">
            <a:spLocks noGrp="1" noRot="1" noMove="1" noResize="1" noEditPoints="1" noAdjustHandles="1" noChangeArrowheads="1" noChangeShapeType="1"/>
          </p:cNvSpPr>
          <p:nvPr/>
        </p:nvSpPr>
        <p:spPr>
          <a:xfrm>
            <a:off x="301217" y="3673602"/>
            <a:ext cx="2651760" cy="782355"/>
          </a:xfrm>
          <a:prstGeom prst="roundRect">
            <a:avLst>
              <a:gd name="adj" fmla="val 0"/>
            </a:avLst>
          </a:prstGeom>
          <a:ln w="57150" cmpd="thinThick">
            <a:solidFill>
              <a:schemeClr val="bg1">
                <a:lumMod val="50000"/>
              </a:schemeClr>
            </a:solidFill>
            <a:miter lim="800000"/>
          </a:ln>
        </p:spPr>
        <p:txBody>
          <a:bodyPr vert="horz" wrap="square" lIns="91440" tIns="45720" rIns="91440" bIns="45720" rtlCol="0" anchor="ctr" anchorCtr="1">
            <a:normAutofit fontScale="92500"/>
          </a:bodyPr>
          <a:lstStyle>
            <a:lvl1pPr marL="0" indent="0" algn="ctr" defTabSz="914400" rtl="0" eaLnBrk="1" latinLnBrk="0" hangingPunct="1">
              <a:lnSpc>
                <a:spcPct val="120000"/>
              </a:lnSpc>
              <a:spcBef>
                <a:spcPts val="10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9pPr>
          </a:lstStyle>
          <a:p>
            <a:pPr>
              <a:lnSpc>
                <a:spcPct val="110000"/>
              </a:lnSpc>
              <a:spcBef>
                <a:spcPts val="0"/>
              </a:spcBef>
            </a:pPr>
            <a:r>
              <a:rPr lang="en-US" dirty="0"/>
              <a:t>Check the schedule in your pre-designated space	</a:t>
            </a:r>
          </a:p>
        </p:txBody>
      </p:sp>
    </p:spTree>
    <p:extLst>
      <p:ext uri="{BB962C8B-B14F-4D97-AF65-F5344CB8AC3E}">
        <p14:creationId xmlns:p14="http://schemas.microsoft.com/office/powerpoint/2010/main" val="34333054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ppt_x"/>
                                          </p:val>
                                        </p:tav>
                                        <p:tav tm="100000">
                                          <p:val>
                                            <p:strVal val="#ppt_x"/>
                                          </p:val>
                                        </p:tav>
                                      </p:tavLst>
                                    </p:anim>
                                    <p:anim calcmode="lin" valueType="num">
                                      <p:cBhvr additive="base">
                                        <p:cTn id="43" dur="500" fill="hold"/>
                                        <p:tgtEl>
                                          <p:spTgt spid="17"/>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grpId="0" nodeType="after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14" grpId="0" animBg="1"/>
      <p:bldP spid="16" grpId="0" animBg="1"/>
      <p:bldP spid="17" grpId="0" animBg="1"/>
      <p:bldP spid="6" grpId="0" animBg="1"/>
      <p:bldP spid="3" grpId="0" animBg="1"/>
      <p:bldP spid="9"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0D6BD-1761-52C1-3C96-E5629580A788}"/>
              </a:ext>
            </a:extLst>
          </p:cNvPr>
          <p:cNvSpPr>
            <a:spLocks noGrp="1"/>
          </p:cNvSpPr>
          <p:nvPr>
            <p:ph type="title"/>
          </p:nvPr>
        </p:nvSpPr>
        <p:spPr>
          <a:xfrm>
            <a:off x="598809" y="407405"/>
            <a:ext cx="10994381" cy="651849"/>
          </a:xfrm>
        </p:spPr>
        <p:txBody>
          <a:bodyPr>
            <a:normAutofit fontScale="90000"/>
          </a:bodyPr>
          <a:lstStyle/>
          <a:p>
            <a:r>
              <a:rPr lang="en-US" dirty="0">
                <a:latin typeface="Rockwell" panose="02060603020205020403" pitchFamily="18" charset="0"/>
              </a:rPr>
              <a:t>How are building and rooms managed in 25Live?</a:t>
            </a:r>
          </a:p>
        </p:txBody>
      </p:sp>
      <p:sp>
        <p:nvSpPr>
          <p:cNvPr id="4" name="Text Placeholder 3">
            <a:extLst>
              <a:ext uri="{FF2B5EF4-FFF2-40B4-BE49-F238E27FC236}">
                <a16:creationId xmlns:a16="http://schemas.microsoft.com/office/drawing/2014/main" id="{11ADB6E8-83A3-A004-FB20-DB9AE3094571}"/>
              </a:ext>
            </a:extLst>
          </p:cNvPr>
          <p:cNvSpPr>
            <a:spLocks noGrp="1"/>
          </p:cNvSpPr>
          <p:nvPr>
            <p:ph type="body" sz="half" idx="2"/>
          </p:nvPr>
        </p:nvSpPr>
        <p:spPr>
          <a:xfrm>
            <a:off x="715224" y="1131682"/>
            <a:ext cx="10628768" cy="4318503"/>
          </a:xfrm>
          <a:ln>
            <a:solidFill>
              <a:schemeClr val="tx1"/>
            </a:solidFill>
          </a:ln>
        </p:spPr>
        <p:txBody>
          <a:bodyPr>
            <a:noAutofit/>
          </a:bodyPr>
          <a:lstStyle/>
          <a:p>
            <a:pPr marL="285750" indent="-285750" algn="l">
              <a:buFont typeface="Arial" panose="020B0604020202020204" pitchFamily="34" charset="0"/>
              <a:buChar char="•"/>
            </a:pPr>
            <a:r>
              <a:rPr lang="en-US" sz="2000" cap="none" dirty="0">
                <a:latin typeface="Rockwell" panose="02060603020205020403" pitchFamily="18" charset="0"/>
              </a:rPr>
              <a:t>The Registrar’s Office is responsible for managing classroom data in 25Live.</a:t>
            </a:r>
          </a:p>
          <a:p>
            <a:pPr marL="285750" indent="-285750" algn="l">
              <a:buFont typeface="Arial" panose="020B0604020202020204" pitchFamily="34" charset="0"/>
              <a:buChar char="•"/>
            </a:pPr>
            <a:r>
              <a:rPr lang="en-US" sz="2000" cap="none" dirty="0">
                <a:latin typeface="Rockwell" panose="02060603020205020403" pitchFamily="18" charset="0"/>
              </a:rPr>
              <a:t>If you need a building and/or room added in 25Live for scheduling, please email </a:t>
            </a:r>
            <a:r>
              <a:rPr lang="en-US" sz="2000" cap="none" dirty="0">
                <a:latin typeface="Rockwell" panose="02060603020205020403" pitchFamily="18" charset="0"/>
                <a:hlinkClick r:id="rId3"/>
              </a:rPr>
              <a:t>classrooms@uga.edu</a:t>
            </a:r>
            <a:r>
              <a:rPr lang="en-US" sz="2000" cap="none" dirty="0">
                <a:latin typeface="Rockwell" panose="02060603020205020403" pitchFamily="18" charset="0"/>
              </a:rPr>
              <a:t>.</a:t>
            </a:r>
          </a:p>
          <a:p>
            <a:pPr marL="285750" indent="-285750" algn="l">
              <a:buFont typeface="Arial" panose="020B0604020202020204" pitchFamily="34" charset="0"/>
              <a:buChar char="•"/>
            </a:pPr>
            <a:r>
              <a:rPr lang="en-US" sz="2000" cap="none" dirty="0">
                <a:latin typeface="Rockwell" panose="02060603020205020403" pitchFamily="18" charset="0"/>
              </a:rPr>
              <a:t>We survey classrooms during spring break and the summer term to collect current data and images of classrooms to import into 25Live.  </a:t>
            </a:r>
          </a:p>
          <a:p>
            <a:pPr marL="285750" indent="-285750" algn="l">
              <a:buFont typeface="Arial" panose="020B0604020202020204" pitchFamily="34" charset="0"/>
              <a:buChar char="•"/>
            </a:pPr>
            <a:r>
              <a:rPr lang="en-US" sz="2000" cap="none" dirty="0">
                <a:latin typeface="Rockwell" panose="02060603020205020403" pitchFamily="18" charset="0"/>
              </a:rPr>
              <a:t>If your predesignated spaces are being renovated, please let us know as soon as possible. This will allow us to block the room from course or event scheduling.  </a:t>
            </a:r>
          </a:p>
          <a:p>
            <a:pPr marL="285750" indent="-285750" algn="l">
              <a:buFont typeface="Arial" panose="020B0604020202020204" pitchFamily="34" charset="0"/>
              <a:buChar char="•"/>
            </a:pPr>
            <a:r>
              <a:rPr lang="en-US" sz="2000" cap="none" dirty="0">
                <a:latin typeface="Rockwell" panose="02060603020205020403" pitchFamily="18" charset="0"/>
              </a:rPr>
              <a:t>The Registrar’s Office has no control over classroom furniture or technology.  Please contact the pre-designated department for assistance with those concerns.  We are glad to relocate your course if the room features are not suitable.</a:t>
            </a:r>
          </a:p>
        </p:txBody>
      </p:sp>
    </p:spTree>
    <p:extLst>
      <p:ext uri="{BB962C8B-B14F-4D97-AF65-F5344CB8AC3E}">
        <p14:creationId xmlns:p14="http://schemas.microsoft.com/office/powerpoint/2010/main" val="1309908293"/>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9FE090-EAAF-029A-8B85-B6514DC1361D}"/>
              </a:ext>
            </a:extLst>
          </p:cNvPr>
          <p:cNvSpPr>
            <a:spLocks noGrp="1"/>
          </p:cNvSpPr>
          <p:nvPr>
            <p:ph type="body" sz="half" idx="2"/>
          </p:nvPr>
        </p:nvSpPr>
        <p:spPr>
          <a:xfrm>
            <a:off x="1452283" y="3154127"/>
            <a:ext cx="8839199" cy="2081261"/>
          </a:xfrm>
          <a:solidFill>
            <a:schemeClr val="bg1"/>
          </a:solidFill>
          <a:ln w="28575">
            <a:solidFill>
              <a:schemeClr val="tx1"/>
            </a:solidFill>
          </a:ln>
        </p:spPr>
        <p:txBody>
          <a:bodyPr>
            <a:normAutofit/>
          </a:bodyPr>
          <a:lstStyle/>
          <a:p>
            <a:endParaRPr lang="en-US" sz="1600" b="1" u="sng" dirty="0">
              <a:latin typeface="Rockwell" panose="02060603020205020403" pitchFamily="18" charset="0"/>
            </a:endParaRPr>
          </a:p>
          <a:p>
            <a:r>
              <a:rPr lang="en-US" sz="2400" b="1" cap="none" dirty="0">
                <a:solidFill>
                  <a:srgbClr val="FF0909"/>
                </a:solidFill>
                <a:latin typeface="Rockwell" panose="02060603020205020403" pitchFamily="18" charset="0"/>
              </a:rPr>
              <a:t>Watch the tutorials and follow the instructions on obtaining access to 25Live to schedule events in your department’s pre-designated rooms.</a:t>
            </a:r>
          </a:p>
          <a:p>
            <a:pPr algn="l"/>
            <a:endParaRPr lang="en-US" u="sng" dirty="0">
              <a:latin typeface="Rockwell" panose="02060603020205020403" pitchFamily="18" charset="0"/>
            </a:endParaRPr>
          </a:p>
        </p:txBody>
      </p:sp>
      <p:sp>
        <p:nvSpPr>
          <p:cNvPr id="10" name="TextBox 9">
            <a:extLst>
              <a:ext uri="{FF2B5EF4-FFF2-40B4-BE49-F238E27FC236}">
                <a16:creationId xmlns:a16="http://schemas.microsoft.com/office/drawing/2014/main" id="{7F007C74-562A-0BB3-462E-C2D75BCA1BE5}"/>
              </a:ext>
            </a:extLst>
          </p:cNvPr>
          <p:cNvSpPr txBox="1"/>
          <p:nvPr/>
        </p:nvSpPr>
        <p:spPr>
          <a:xfrm>
            <a:off x="1452283" y="1183013"/>
            <a:ext cx="8767482" cy="1569660"/>
          </a:xfrm>
          <a:prstGeom prst="rect">
            <a:avLst/>
          </a:prstGeom>
          <a:solidFill>
            <a:srgbClr val="FF0909"/>
          </a:solidFill>
          <a:ln w="28575">
            <a:solidFill>
              <a:schemeClr val="tx1"/>
            </a:solidFill>
          </a:ln>
        </p:spPr>
        <p:txBody>
          <a:bodyPr wrap="square" rtlCol="0">
            <a:spAutoFit/>
          </a:bodyPr>
          <a:lstStyle/>
          <a:p>
            <a:pPr algn="ctr"/>
            <a:r>
              <a:rPr lang="en-US" sz="3200" dirty="0">
                <a:latin typeface="Rockwell" panose="02060603020205020403" pitchFamily="18" charset="0"/>
              </a:rPr>
              <a:t>The 25Live</a:t>
            </a:r>
          </a:p>
          <a:p>
            <a:pPr algn="ctr"/>
            <a:r>
              <a:rPr lang="en-US" sz="3200" dirty="0">
                <a:solidFill>
                  <a:schemeClr val="bg1"/>
                </a:solidFill>
                <a:latin typeface="Rockwell" panose="02060603020205020403" pitchFamily="18" charset="0"/>
              </a:rPr>
              <a:t> </a:t>
            </a:r>
            <a:r>
              <a:rPr lang="en-US" sz="3200" dirty="0">
                <a:solidFill>
                  <a:schemeClr val="bg1"/>
                </a:solidFill>
                <a:latin typeface="Rockwell" panose="02060603020205020403" pitchFamily="18" charset="0"/>
                <a:hlinkClick r:id="rId3">
                  <a:extLst>
                    <a:ext uri="{A12FA001-AC4F-418D-AE19-62706E023703}">
                      <ahyp:hlinkClr xmlns:ahyp="http://schemas.microsoft.com/office/drawing/2018/hyperlinkcolor" val="tx"/>
                    </a:ext>
                  </a:extLst>
                </a:hlinkClick>
              </a:rPr>
              <a:t>Classroom </a:t>
            </a:r>
            <a:r>
              <a:rPr lang="en-US" sz="3200" dirty="0" err="1">
                <a:solidFill>
                  <a:schemeClr val="bg1"/>
                </a:solidFill>
                <a:latin typeface="Rockwell" panose="02060603020205020403" pitchFamily="18" charset="0"/>
                <a:hlinkClick r:id="rId3">
                  <a:extLst>
                    <a:ext uri="{A12FA001-AC4F-418D-AE19-62706E023703}">
                      <ahyp:hlinkClr xmlns:ahyp="http://schemas.microsoft.com/office/drawing/2018/hyperlinkcolor" val="tx"/>
                    </a:ext>
                  </a:extLst>
                </a:hlinkClick>
              </a:rPr>
              <a:t>Scheduing</a:t>
            </a:r>
            <a:r>
              <a:rPr lang="en-US" sz="3200" dirty="0">
                <a:solidFill>
                  <a:schemeClr val="bg1"/>
                </a:solidFill>
                <a:latin typeface="Rockwell" panose="02060603020205020403" pitchFamily="18" charset="0"/>
                <a:hlinkClick r:id="rId3">
                  <a:extLst>
                    <a:ext uri="{A12FA001-AC4F-418D-AE19-62706E023703}">
                      <ahyp:hlinkClr xmlns:ahyp="http://schemas.microsoft.com/office/drawing/2018/hyperlinkcolor" val="tx"/>
                    </a:ext>
                  </a:extLst>
                </a:hlinkClick>
              </a:rPr>
              <a:t> Tutorials</a:t>
            </a:r>
            <a:r>
              <a:rPr lang="en-US" sz="3200" dirty="0">
                <a:solidFill>
                  <a:schemeClr val="bg1"/>
                </a:solidFill>
                <a:latin typeface="Rockwell" panose="02060603020205020403" pitchFamily="18" charset="0"/>
              </a:rPr>
              <a:t> </a:t>
            </a:r>
          </a:p>
          <a:p>
            <a:pPr algn="ctr"/>
            <a:r>
              <a:rPr lang="en-US" sz="3200" dirty="0">
                <a:latin typeface="Rockwell" panose="02060603020205020403" pitchFamily="18" charset="0"/>
              </a:rPr>
              <a:t>are located on the Registrar’s Office website.</a:t>
            </a:r>
          </a:p>
        </p:txBody>
      </p:sp>
      <p:sp>
        <p:nvSpPr>
          <p:cNvPr id="2" name="TextBox 1">
            <a:extLst>
              <a:ext uri="{FF2B5EF4-FFF2-40B4-BE49-F238E27FC236}">
                <a16:creationId xmlns:a16="http://schemas.microsoft.com/office/drawing/2014/main" id="{5339677A-5335-2422-B6EA-45E1AADC984D}"/>
              </a:ext>
            </a:extLst>
          </p:cNvPr>
          <p:cNvSpPr txBox="1"/>
          <p:nvPr/>
        </p:nvSpPr>
        <p:spPr>
          <a:xfrm>
            <a:off x="376689" y="264920"/>
            <a:ext cx="11134495" cy="707886"/>
          </a:xfrm>
          <a:prstGeom prst="rect">
            <a:avLst/>
          </a:prstGeom>
          <a:noFill/>
        </p:spPr>
        <p:txBody>
          <a:bodyPr wrap="square" rtlCol="0">
            <a:spAutoFit/>
          </a:bodyPr>
          <a:lstStyle/>
          <a:p>
            <a:pPr algn="ctr"/>
            <a:r>
              <a:rPr lang="en-US" sz="4000" dirty="0"/>
              <a:t>Scheduling Events in </a:t>
            </a:r>
            <a:r>
              <a:rPr lang="en-US" sz="4000" dirty="0">
                <a:ln>
                  <a:solidFill>
                    <a:schemeClr val="tx1"/>
                  </a:solidFill>
                </a:ln>
                <a:solidFill>
                  <a:srgbClr val="FF0909"/>
                </a:solidFill>
              </a:rPr>
              <a:t>25Live</a:t>
            </a:r>
          </a:p>
        </p:txBody>
      </p:sp>
    </p:spTree>
    <p:extLst>
      <p:ext uri="{BB962C8B-B14F-4D97-AF65-F5344CB8AC3E}">
        <p14:creationId xmlns:p14="http://schemas.microsoft.com/office/powerpoint/2010/main" val="404968989"/>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FBCE9FC-F5E4-D0B1-D57A-E6B58296A270}"/>
              </a:ext>
            </a:extLst>
          </p:cNvPr>
          <p:cNvSpPr txBox="1"/>
          <p:nvPr/>
        </p:nvSpPr>
        <p:spPr>
          <a:xfrm>
            <a:off x="508807" y="984520"/>
            <a:ext cx="10870249" cy="4524315"/>
          </a:xfrm>
          <a:prstGeom prst="rect">
            <a:avLst/>
          </a:prstGeom>
          <a:solidFill>
            <a:schemeClr val="bg1"/>
          </a:solidFill>
          <a:ln>
            <a:solidFill>
              <a:schemeClr val="tx1"/>
            </a:solidFill>
          </a:ln>
        </p:spPr>
        <p:txBody>
          <a:bodyPr wrap="square" rtlCol="0">
            <a:spAutoFit/>
          </a:bodyPr>
          <a:lstStyle/>
          <a:p>
            <a:r>
              <a:rPr lang="en-US" b="1" u="sng" dirty="0">
                <a:solidFill>
                  <a:srgbClr val="C00000"/>
                </a:solidFill>
                <a:latin typeface="Rockwell" panose="02060603020205020403" pitchFamily="18" charset="0"/>
              </a:rPr>
              <a:t>What are Academic Course-Related Events</a:t>
            </a:r>
            <a:r>
              <a:rPr lang="en-US" b="1" dirty="0">
                <a:solidFill>
                  <a:srgbClr val="C00000"/>
                </a:solidFill>
                <a:latin typeface="Rockwell" panose="02060603020205020403" pitchFamily="18" charset="0"/>
              </a:rPr>
              <a:t>?</a:t>
            </a:r>
          </a:p>
          <a:p>
            <a:r>
              <a:rPr lang="en-US" dirty="0">
                <a:latin typeface="Rockwell" panose="02060603020205020403" pitchFamily="18" charset="0"/>
              </a:rPr>
              <a:t>Faculty-led events for students enrolled in credit-bearing courses. An active CRN is required. (Ex. Review sessions, film screenings, makeup tests, etc.)  </a:t>
            </a:r>
          </a:p>
          <a:p>
            <a:endParaRPr lang="en-US" dirty="0">
              <a:latin typeface="Rockwell" panose="02060603020205020403" pitchFamily="18" charset="0"/>
            </a:endParaRPr>
          </a:p>
          <a:p>
            <a:r>
              <a:rPr lang="en-US" b="1" u="sng" dirty="0">
                <a:solidFill>
                  <a:srgbClr val="C00000"/>
                </a:solidFill>
                <a:latin typeface="Rockwell" panose="02060603020205020403" pitchFamily="18" charset="0"/>
              </a:rPr>
              <a:t>What is NOT an Academic Course-Related Event</a:t>
            </a:r>
            <a:r>
              <a:rPr lang="en-US" b="1" dirty="0">
                <a:solidFill>
                  <a:srgbClr val="C00000"/>
                </a:solidFill>
                <a:latin typeface="Rockwell" panose="02060603020205020403" pitchFamily="18" charset="0"/>
              </a:rPr>
              <a:t>?</a:t>
            </a:r>
          </a:p>
          <a:p>
            <a:r>
              <a:rPr lang="en-US" dirty="0">
                <a:latin typeface="Rockwell" panose="02060603020205020403" pitchFamily="18" charset="0"/>
              </a:rPr>
              <a:t>Orientation, faculty office hours, student-led events, meetings, seminars, guest speakers, etc.  These are processed by Campus Reservations, Events, and Technical Services.  </a:t>
            </a:r>
          </a:p>
          <a:p>
            <a:endParaRPr lang="en-US" dirty="0">
              <a:latin typeface="Rockwell" panose="02060603020205020403" pitchFamily="18" charset="0"/>
            </a:endParaRPr>
          </a:p>
          <a:p>
            <a:r>
              <a:rPr lang="en-US" b="1" u="sng" dirty="0">
                <a:solidFill>
                  <a:srgbClr val="C00000"/>
                </a:solidFill>
                <a:latin typeface="Rockwell" panose="02060603020205020403" pitchFamily="18" charset="0"/>
              </a:rPr>
              <a:t>Who is allowed to submit an Academic Course-Related event request</a:t>
            </a:r>
            <a:r>
              <a:rPr lang="en-US" b="1" dirty="0">
                <a:solidFill>
                  <a:srgbClr val="C00000"/>
                </a:solidFill>
                <a:latin typeface="Rockwell" panose="02060603020205020403" pitchFamily="18" charset="0"/>
              </a:rPr>
              <a:t>?</a:t>
            </a:r>
          </a:p>
          <a:p>
            <a:r>
              <a:rPr lang="en-US" dirty="0">
                <a:latin typeface="Rockwell" panose="02060603020205020403" pitchFamily="18" charset="0"/>
              </a:rPr>
              <a:t>Only the instructor or departmental contact.  Students and TAs are not permitted to reserve classroom space for those events.</a:t>
            </a:r>
          </a:p>
          <a:p>
            <a:endParaRPr lang="en-US" dirty="0">
              <a:latin typeface="Rockwell" panose="02060603020205020403" pitchFamily="18" charset="0"/>
            </a:endParaRPr>
          </a:p>
          <a:p>
            <a:r>
              <a:rPr lang="en-US" dirty="0">
                <a:latin typeface="Rockwell" panose="02060603020205020403" pitchFamily="18" charset="0"/>
              </a:rPr>
              <a:t>*** Instructors are not permitted to </a:t>
            </a:r>
            <a:r>
              <a:rPr lang="en-US" b="1" dirty="0">
                <a:latin typeface="Rockwell" panose="02060603020205020403" pitchFamily="18" charset="0"/>
              </a:rPr>
              <a:t>require</a:t>
            </a:r>
            <a:r>
              <a:rPr lang="en-US" dirty="0">
                <a:latin typeface="Rockwell" panose="02060603020205020403" pitchFamily="18" charset="0"/>
              </a:rPr>
              <a:t> students' attendance outside of the course’s regular meeting days and times unless they obtain permission from the department head, dean, and vice president for instruction prior to registration.</a:t>
            </a:r>
          </a:p>
          <a:p>
            <a:endParaRPr lang="en-US" dirty="0">
              <a:latin typeface="Rockwell" panose="02060603020205020403" pitchFamily="18" charset="0"/>
            </a:endParaRPr>
          </a:p>
        </p:txBody>
      </p:sp>
      <p:sp>
        <p:nvSpPr>
          <p:cNvPr id="2" name="TextBox 1">
            <a:extLst>
              <a:ext uri="{FF2B5EF4-FFF2-40B4-BE49-F238E27FC236}">
                <a16:creationId xmlns:a16="http://schemas.microsoft.com/office/drawing/2014/main" id="{5339677A-5335-2422-B6EA-45E1AADC984D}"/>
              </a:ext>
            </a:extLst>
          </p:cNvPr>
          <p:cNvSpPr txBox="1"/>
          <p:nvPr/>
        </p:nvSpPr>
        <p:spPr>
          <a:xfrm>
            <a:off x="376685" y="172037"/>
            <a:ext cx="11134495" cy="707886"/>
          </a:xfrm>
          <a:prstGeom prst="rect">
            <a:avLst/>
          </a:prstGeom>
          <a:noFill/>
        </p:spPr>
        <p:txBody>
          <a:bodyPr wrap="square" rtlCol="0">
            <a:spAutoFit/>
          </a:bodyPr>
          <a:lstStyle/>
          <a:p>
            <a:pPr algn="ctr"/>
            <a:r>
              <a:rPr lang="en-US" sz="4000" b="1" dirty="0">
                <a:solidFill>
                  <a:srgbClr val="C00000"/>
                </a:solidFill>
                <a:latin typeface="Rockwell" panose="02060603020205020403" pitchFamily="18" charset="0"/>
              </a:rPr>
              <a:t>Scheduling Events in 25Live</a:t>
            </a:r>
          </a:p>
        </p:txBody>
      </p:sp>
    </p:spTree>
    <p:extLst>
      <p:ext uri="{BB962C8B-B14F-4D97-AF65-F5344CB8AC3E}">
        <p14:creationId xmlns:p14="http://schemas.microsoft.com/office/powerpoint/2010/main" val="77833440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 calcmode="lin" valueType="num">
                                      <p:cBhvr additive="base">
                                        <p:cTn id="17"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 calcmode="lin" valueType="num">
                                      <p:cBhvr additive="base">
                                        <p:cTn id="2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 calcmode="lin" valueType="num">
                                      <p:cBhvr additive="base">
                                        <p:cTn id="2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anim calcmode="lin" valueType="num">
                                      <p:cBhvr additive="base">
                                        <p:cTn id="31"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9" end="9"/>
                                            </p:txEl>
                                          </p:spTgt>
                                        </p:tgtEl>
                                        <p:attrNameLst>
                                          <p:attrName>style.visibility</p:attrName>
                                        </p:attrNameLst>
                                      </p:cBhvr>
                                      <p:to>
                                        <p:strVal val="visible"/>
                                      </p:to>
                                    </p:set>
                                    <p:anim calcmode="lin" valueType="num">
                                      <p:cBhvr additive="base">
                                        <p:cTn id="37"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9D5"/>
      </a:lt2>
      <a:accent1>
        <a:srgbClr val="FB8C29"/>
      </a:accent1>
      <a:accent2>
        <a:srgbClr val="F2C351"/>
      </a:accent2>
      <a:accent3>
        <a:srgbClr val="D0CBA5"/>
      </a:accent3>
      <a:accent4>
        <a:srgbClr val="A2C476"/>
      </a:accent4>
      <a:accent5>
        <a:srgbClr val="57C293"/>
      </a:accent5>
      <a:accent6>
        <a:srgbClr val="06BFDE"/>
      </a:accent6>
      <a:hlink>
        <a:srgbClr val="FBAE29"/>
      </a:hlink>
      <a:folHlink>
        <a:srgbClr val="EDC47E"/>
      </a:folHlink>
    </a:clrScheme>
    <a:fontScheme name="Gallery">
      <a:majorFont>
        <a:latin typeface="Rockwell" panose="020606030202050204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BB5F5D82-B5E9-469E-A815-C655ED4AF243}"/>
    </a:ext>
  </a:extLst>
</a:theme>
</file>

<file path=ppt/theme/theme2.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TM04033925[[fn=Droplet]]</Template>
  <TotalTime>4533</TotalTime>
  <Words>3962</Words>
  <Application>Microsoft Office PowerPoint</Application>
  <PresentationFormat>Widescreen</PresentationFormat>
  <Paragraphs>347</Paragraphs>
  <Slides>42</Slides>
  <Notes>42</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42</vt:i4>
      </vt:variant>
    </vt:vector>
  </HeadingPairs>
  <TitlesOfParts>
    <vt:vector size="57" baseType="lpstr">
      <vt:lpstr>Adobe Heiti Std R</vt:lpstr>
      <vt:lpstr>Amasis MT Pro Black</vt:lpstr>
      <vt:lpstr>Aptos</vt:lpstr>
      <vt:lpstr>Arial</vt:lpstr>
      <vt:lpstr>Baguet Script</vt:lpstr>
      <vt:lpstr>Bahnschrift</vt:lpstr>
      <vt:lpstr>Castellar</vt:lpstr>
      <vt:lpstr>Congenial Black</vt:lpstr>
      <vt:lpstr>Courier New</vt:lpstr>
      <vt:lpstr>Georgia Pro Black</vt:lpstr>
      <vt:lpstr>Impact</vt:lpstr>
      <vt:lpstr>Rockwell</vt:lpstr>
      <vt:lpstr>Wingdings</vt:lpstr>
      <vt:lpstr>Gallery</vt:lpstr>
      <vt:lpstr>Main Event</vt:lpstr>
      <vt:lpstr>UGA  Centralized Classroom Scheduling  Information session: </vt:lpstr>
      <vt:lpstr>What is Centralized Classroom &amp; Event Scheduling ?</vt:lpstr>
      <vt:lpstr>Central scheduling classroom terms</vt:lpstr>
      <vt:lpstr>Central scheduling classroom terms</vt:lpstr>
      <vt:lpstr>What is 25Live?</vt:lpstr>
      <vt:lpstr>How can I use 25live?</vt:lpstr>
      <vt:lpstr>How are building and rooms managed in 25Live?</vt:lpstr>
      <vt:lpstr>PowerPoint Presentation</vt:lpstr>
      <vt:lpstr>PowerPoint Presentation</vt:lpstr>
      <vt:lpstr>PowerPoint Presentation</vt:lpstr>
      <vt:lpstr>PowerPoint Presentation</vt:lpstr>
      <vt:lpstr>Course Roll  and  assigning classrooms</vt:lpstr>
      <vt:lpstr>PowerPoint Presentation</vt:lpstr>
      <vt:lpstr>PowerPoint Presentation</vt:lpstr>
      <vt:lpstr>PowerPoint Presentation</vt:lpstr>
      <vt:lpstr>PowerPoint Presentation</vt:lpstr>
      <vt:lpstr>What’s Next?  Mass Centralized classroom scheduling period</vt:lpstr>
      <vt:lpstr> </vt:lpstr>
      <vt:lpstr> </vt:lpstr>
      <vt:lpstr> </vt:lpstr>
      <vt:lpstr> </vt:lpstr>
      <vt:lpstr> </vt:lpstr>
      <vt:lpstr>PowerPoint Presentation</vt:lpstr>
      <vt:lpstr>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Scheduling of classes Policies:</dc:title>
  <dc:creator>Heath Hal Hall</dc:creator>
  <cp:lastModifiedBy>Adam Lawrence</cp:lastModifiedBy>
  <cp:revision>199</cp:revision>
  <cp:lastPrinted>2024-07-16T17:08:39Z</cp:lastPrinted>
  <dcterms:created xsi:type="dcterms:W3CDTF">2020-02-18T14:06:49Z</dcterms:created>
  <dcterms:modified xsi:type="dcterms:W3CDTF">2024-07-17T15:31:29Z</dcterms:modified>
</cp:coreProperties>
</file>